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7"/>
  </p:notesMasterIdLst>
  <p:handoutMasterIdLst>
    <p:handoutMasterId r:id="rId38"/>
  </p:handoutMasterIdLst>
  <p:sldIdLst>
    <p:sldId id="1160" r:id="rId2"/>
    <p:sldId id="1139" r:id="rId3"/>
    <p:sldId id="1129" r:id="rId4"/>
    <p:sldId id="1140" r:id="rId5"/>
    <p:sldId id="1141" r:id="rId6"/>
    <p:sldId id="1047" r:id="rId7"/>
    <p:sldId id="1128" r:id="rId8"/>
    <p:sldId id="1142" r:id="rId9"/>
    <p:sldId id="1130" r:id="rId10"/>
    <p:sldId id="1105" r:id="rId11"/>
    <p:sldId id="1131" r:id="rId12"/>
    <p:sldId id="1134" r:id="rId13"/>
    <p:sldId id="1161" r:id="rId14"/>
    <p:sldId id="1162" r:id="rId15"/>
    <p:sldId id="1163" r:id="rId16"/>
    <p:sldId id="1164" r:id="rId17"/>
    <p:sldId id="1165" r:id="rId18"/>
    <p:sldId id="1166" r:id="rId19"/>
    <p:sldId id="1135" r:id="rId20"/>
    <p:sldId id="1150" r:id="rId21"/>
    <p:sldId id="1136" r:id="rId22"/>
    <p:sldId id="1137" r:id="rId23"/>
    <p:sldId id="1151" r:id="rId24"/>
    <p:sldId id="1123" r:id="rId25"/>
    <p:sldId id="1152" r:id="rId26"/>
    <p:sldId id="1153" r:id="rId27"/>
    <p:sldId id="1154" r:id="rId28"/>
    <p:sldId id="1155" r:id="rId29"/>
    <p:sldId id="1138" r:id="rId30"/>
    <p:sldId id="1156" r:id="rId31"/>
    <p:sldId id="1159" r:id="rId32"/>
    <p:sldId id="1157" r:id="rId33"/>
    <p:sldId id="1158" r:id="rId34"/>
    <p:sldId id="952" r:id="rId35"/>
    <p:sldId id="734" r:id="rId36"/>
  </p:sldIdLst>
  <p:sldSz cx="9144000" cy="6858000" type="screen4x3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808000"/>
    <a:srgbClr val="00CC00"/>
    <a:srgbClr val="00CC66"/>
    <a:srgbClr val="FF9933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5213" autoAdjust="0"/>
  </p:normalViewPr>
  <p:slideViewPr>
    <p:cSldViewPr>
      <p:cViewPr>
        <p:scale>
          <a:sx n="77" d="100"/>
          <a:sy n="77" d="100"/>
        </p:scale>
        <p:origin x="-96" y="-66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notesViewPr>
    <p:cSldViewPr>
      <p:cViewPr varScale="1">
        <p:scale>
          <a:sx n="38" d="100"/>
          <a:sy n="38" d="100"/>
        </p:scale>
        <p:origin x="-1614" y="-102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1F38EF-196E-4595-A728-FC97DDA213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714875"/>
            <a:ext cx="533241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580" tIns="45791" rIns="91580" bIns="4579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357CA2-FC03-433A-963D-45E637E18C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0" tIns="45791" rIns="91580" bIns="45791" anchor="b"/>
          <a:lstStyle/>
          <a:p>
            <a:pPr algn="r" defTabSz="915988"/>
            <a:fld id="{65D22912-9E5B-4DEC-B52A-CCBC6DA678F2}" type="slidenum">
              <a:rPr lang="es-ES" altLang="es-ES" sz="1200" b="0">
                <a:solidFill>
                  <a:schemeClr val="tx1"/>
                </a:solidFill>
              </a:rPr>
              <a:pPr algn="r" defTabSz="915988"/>
              <a:t>3</a:t>
            </a:fld>
            <a:endParaRPr lang="es-ES" altLang="es-ES" sz="1200" b="0">
              <a:solidFill>
                <a:schemeClr val="tx1"/>
              </a:solidFill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0" tIns="45791" rIns="91580" bIns="45791" anchor="b"/>
          <a:lstStyle/>
          <a:p>
            <a:pPr algn="r" defTabSz="915988"/>
            <a:fld id="{495817F7-CA11-42D1-B185-22DF82D58DE1}" type="slidenum">
              <a:rPr lang="es-ES" altLang="es-ES" sz="1200" b="0">
                <a:solidFill>
                  <a:schemeClr val="tx1"/>
                </a:solidFill>
              </a:rPr>
              <a:pPr algn="r" defTabSz="915988"/>
              <a:t>3</a:t>
            </a:fld>
            <a:endParaRPr lang="es-ES" altLang="es-ES" sz="1200" b="0">
              <a:solidFill>
                <a:schemeClr val="tx1"/>
              </a:solidFill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0" tIns="45791" rIns="91580" bIns="45791" anchor="b"/>
          <a:lstStyle/>
          <a:p>
            <a:pPr algn="r" defTabSz="915988"/>
            <a:fld id="{0E6C29FD-B94E-4FF4-A9C0-DA2C3BB84289}" type="slidenum">
              <a:rPr lang="es-ES" altLang="es-ES" sz="1200" b="0">
                <a:solidFill>
                  <a:schemeClr val="tx1"/>
                </a:solidFill>
              </a:rPr>
              <a:pPr algn="r" defTabSz="915988"/>
              <a:t>3</a:t>
            </a:fld>
            <a:endParaRPr lang="es-ES" altLang="es-ES" sz="1200" b="0">
              <a:solidFill>
                <a:schemeClr val="tx1"/>
              </a:solidFill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s-ES" smtClean="0">
                <a:latin typeface="Arial" charset="0"/>
              </a:rPr>
              <a:t>La aplicación del Pago Base, el Pago Verde y el destinado a jóvenes agricultores es obligatoria para todos los EEMM. En el caso de los pagos acoplados y los destinados a zonas con dificultades naturales, los EEMM tienen capacidad de decidir sobre tsu puesta en marcha. En caso de no ponerlos en práctica, el montante irá destinado al pago base.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0" tIns="45791" rIns="91580" bIns="45791" anchor="b"/>
          <a:lstStyle/>
          <a:p>
            <a:pPr algn="r" defTabSz="915988"/>
            <a:fld id="{90585796-1AE9-4341-B08D-5C9E85A9D3A8}" type="slidenum">
              <a:rPr lang="es-ES" altLang="es-ES" sz="1200" b="0">
                <a:solidFill>
                  <a:schemeClr val="tx1"/>
                </a:solidFill>
              </a:rPr>
              <a:pPr algn="r" defTabSz="915988"/>
              <a:t>21</a:t>
            </a:fld>
            <a:endParaRPr lang="es-ES" altLang="es-ES" sz="1200" b="0">
              <a:solidFill>
                <a:schemeClr val="tx1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46D06B-EAE5-41BD-B22C-EC2FF80CCD57}" type="slidenum">
              <a:rPr lang="es-ES" altLang="es-ES" smtClean="0">
                <a:latin typeface="Arial" charset="0"/>
                <a:cs typeface="Arial" charset="0"/>
              </a:rPr>
              <a:pPr/>
              <a:t>35</a:t>
            </a:fld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inisteri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B8CCE"/>
              </a:clrFrom>
              <a:clrTo>
                <a:srgbClr val="5B8CCE">
                  <a:alpha val="0"/>
                </a:srgbClr>
              </a:clrTo>
            </a:clrChange>
            <a:lum bright="70000" contrast="-70000"/>
          </a:blip>
          <a:srcRect t="9161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1050"/>
            <a:ext cx="31670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latin typeface="Arial" charset="0"/>
              </a:defRPr>
            </a:lvl1pPr>
          </a:lstStyle>
          <a:p>
            <a:pPr lvl="0"/>
            <a:r>
              <a:rPr lang="en-GB" altLang="es-ES" noProof="0" smtClean="0"/>
              <a:t>Haga clic para modificar el estilo de subtítulo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807C-676C-4491-B6C5-B59BA8AB29CA}" type="datetime1">
              <a:rPr lang="es-ES"/>
              <a:pPr>
                <a:defRPr/>
              </a:pPr>
              <a:t>17/10/2013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8D8-7265-4B97-8E32-C24D75A156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inisteri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B8CCE"/>
              </a:clrFrom>
              <a:clrTo>
                <a:srgbClr val="5B8CCE">
                  <a:alpha val="0"/>
                </a:srgbClr>
              </a:clrTo>
            </a:clrChange>
            <a:lum bright="70000" contrast="-70000"/>
          </a:blip>
          <a:srcRect t="9161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80150"/>
            <a:ext cx="18351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245F-786E-4622-AA14-F149CDC54999}" type="datetime1">
              <a:rPr lang="es-ES"/>
              <a:pPr>
                <a:defRPr/>
              </a:pPr>
              <a:t>17/10/2013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C104-C389-40BF-8A19-46B9578D6C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425950"/>
          </a:xfrm>
          <a:prstGeom prst="rect">
            <a:avLst/>
          </a:prstGeom>
          <a:solidFill>
            <a:schemeClr val="folHlink">
              <a:alpha val="6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8298C0-DD8F-4D9C-A6D7-F7DCB82CDFF2}" type="datetime1">
              <a:rPr lang="es-ES"/>
              <a:pPr>
                <a:defRPr/>
              </a:pPr>
              <a:t>17/10/2013</a:t>
            </a:fld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6438C6-11B4-4858-B783-807BC07E02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imgres?imgurl=http://www.sabor-artesano.com/imagen/producto-ecologico/agricultura-ecologica.jpg&amp;imgrefurl=http://www.sabor-artesano.com/producto-ecologico.htm&amp;usg=__A6bSsSJI3PMj5uXx6Hk_Pdj9sA8=&amp;h=300&amp;w=250&amp;sz=33&amp;hl=es&amp;start=21&amp;zoom=1&amp;tbnid=Uf7FAAw9Qr3bfM:&amp;tbnh=116&amp;tbnw=97&amp;ei=M6qOTufmIcLH0QXawLSEDQ&amp;prev=/search?q=ecol%C3%B3gico&amp;start=20&amp;um=1&amp;hl=es&amp;sa=N&amp;rlz=1W1ADFA_esES451&amp;tbm=isch&amp;um=1&amp;itbs=1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es/imgres?imgurl=http://www.marm.es/es/biodiversidad/temas/red-natura-2000/logonatura_tcm7-26823.gif&amp;imgrefurl=http://www.marm.es/es/biodiversidad/temas/red-natura-2000/&amp;usg=__fbImsQYJ8Cq0gHUMLQ8pAPcopt4=&amp;h=203&amp;w=250&amp;sz=14&amp;hl=es&amp;start=1&amp;zoom=1&amp;tbnid=gz-jC2dXZ40h7M:&amp;tbnh=90&amp;tbnw=111&amp;ei=8qmOToSoLuOq0QWJ7ZQN&amp;prev=/search?q=red+natura&amp;um=1&amp;hl=es&amp;sa=N&amp;rlz=1W1ADFA_esES451&amp;tbm=isch&amp;um=1&amp;itbs=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solidFill>
            <a:schemeClr val="folHlink">
              <a:alpha val="61176"/>
            </a:schemeClr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" b="1" smtClean="0">
                <a:solidFill>
                  <a:schemeClr val="tx1"/>
                </a:solidFill>
              </a:rPr>
              <a:t>Aplicación de la nueva PAC a la ganadería</a:t>
            </a:r>
            <a:br>
              <a:rPr lang="es-ES" altLang="es-ES" b="1" smtClean="0">
                <a:solidFill>
                  <a:schemeClr val="tx1"/>
                </a:solidFill>
              </a:rPr>
            </a:br>
            <a:endParaRPr lang="en-GB" altLang="es-ES" b="1" smtClean="0">
              <a:solidFill>
                <a:schemeClr val="tx1"/>
              </a:solidFill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365625"/>
            <a:ext cx="6400800" cy="622300"/>
          </a:xfrm>
          <a:noFill/>
          <a:ln>
            <a:noFill/>
          </a:ln>
        </p:spPr>
        <p:txBody>
          <a:bodyPr/>
          <a:lstStyle/>
          <a:p>
            <a:r>
              <a:rPr lang="es-ES" altLang="es-ES" sz="2400" b="1"/>
              <a:t>Biescas, 18 de octubre 2013</a:t>
            </a:r>
            <a:endParaRPr lang="en-GB" altLang="es-ES" sz="2400" b="1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41850" y="5699125"/>
            <a:ext cx="4502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José Luis Agüero Monedero</a:t>
            </a:r>
          </a:p>
          <a:p>
            <a:pPr algn="just"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Subdirector General Adjunto de Productos Ganaderos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964612" cy="5516563"/>
          </a:xfrm>
          <a:noFill/>
          <a:ln>
            <a:noFill/>
          </a:ln>
        </p:spPr>
        <p:txBody>
          <a:bodyPr/>
          <a:lstStyle/>
          <a:p>
            <a:pPr marL="0" indent="14288" algn="ctr">
              <a:buFontTx/>
              <a:buNone/>
              <a:tabLst>
                <a:tab pos="0" algn="l"/>
              </a:tabLst>
            </a:pPr>
            <a:r>
              <a:rPr lang="es-ES" altLang="es-ES" sz="2200" b="1" smtClean="0">
                <a:solidFill>
                  <a:srgbClr val="FF0000"/>
                </a:solidFill>
                <a:latin typeface="Cambria" pitchFamily="18" charset="0"/>
                <a:ea typeface="MS Mincho"/>
                <a:cs typeface="Times New Roman" pitchFamily="18" charset="0"/>
              </a:rPr>
              <a:t>Nº de derechos = Nº hectáreas de superficie elegible en 2015</a:t>
            </a:r>
          </a:p>
          <a:p>
            <a:pPr marL="0" indent="14288" algn="just">
              <a:buFontTx/>
              <a:buNone/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latin typeface="Cambria" pitchFamily="18" charset="0"/>
                <a:ea typeface="MS Mincho"/>
                <a:cs typeface="Times New Roman" pitchFamily="18" charset="0"/>
              </a:rPr>
              <a:t>Sin embargo, opciones para limitar la entrada de superficie (=limitar nº derechos de pago):</a:t>
            </a:r>
          </a:p>
          <a:p>
            <a:pPr marL="0" indent="14288" algn="just">
              <a:buFontTx/>
              <a:buAutoNum type="arabicPeriod"/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latin typeface="Cambria" pitchFamily="18" charset="0"/>
                <a:ea typeface="MS Mincho"/>
                <a:cs typeface="Times New Roman" pitchFamily="18" charset="0"/>
              </a:rPr>
              <a:t> </a:t>
            </a:r>
            <a:r>
              <a:rPr lang="es-ES" altLang="es-ES" sz="2000" u="sng" smtClean="0">
                <a:solidFill>
                  <a:srgbClr val="000000"/>
                </a:solidFill>
                <a:latin typeface="Cambria" pitchFamily="18" charset="0"/>
                <a:ea typeface="MS Mincho"/>
                <a:cs typeface="Times New Roman" pitchFamily="18" charset="0"/>
              </a:rPr>
              <a:t>Si Ha declaradas 2015 &gt; Ha declaradas en 2013</a:t>
            </a:r>
            <a:r>
              <a:rPr lang="es-ES" altLang="es-ES" sz="2000" smtClean="0">
                <a:solidFill>
                  <a:srgbClr val="000000"/>
                </a:solidFill>
                <a:latin typeface="Cambria" pitchFamily="18" charset="0"/>
                <a:ea typeface="MS Mincho"/>
                <a:cs typeface="Times New Roman" pitchFamily="18" charset="0"/>
              </a:rPr>
              <a:t>: </a:t>
            </a:r>
            <a:r>
              <a:rPr lang="es-ES" altLang="es-ES" sz="2800" b="1" smtClean="0">
                <a:solidFill>
                  <a:srgbClr val="808000"/>
                </a:solidFill>
              </a:rPr>
              <a:t>REDUCCION A CADA AGRICULTOR</a:t>
            </a:r>
            <a:r>
              <a:rPr lang="es-ES" altLang="es-ES" smtClean="0"/>
              <a:t> </a:t>
            </a:r>
            <a:r>
              <a:rPr lang="es-ES" altLang="es-ES" sz="2000" smtClean="0"/>
              <a:t>limitando al nº más bajo declarado.</a:t>
            </a:r>
          </a:p>
          <a:p>
            <a:pPr marL="0" indent="14288" algn="just">
              <a:buFontTx/>
              <a:buAutoNum type="arabicPeriod"/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latin typeface="Cambria" pitchFamily="18" charset="0"/>
                <a:ea typeface="MS Mincho"/>
                <a:cs typeface="MS Mincho"/>
              </a:rPr>
              <a:t> </a:t>
            </a:r>
            <a:r>
              <a:rPr lang="es-ES" altLang="es-ES" sz="2000" u="sng" smtClean="0">
                <a:solidFill>
                  <a:srgbClr val="000000"/>
                </a:solidFill>
                <a:latin typeface="Cambria" pitchFamily="18" charset="0"/>
                <a:ea typeface="MS Mincho"/>
                <a:cs typeface="MS Mincho"/>
              </a:rPr>
              <a:t>Ha declaradas en 2015  &gt; 35% Ha pagadas en 2009</a:t>
            </a:r>
            <a:r>
              <a:rPr lang="es-ES" altLang="es-ES" sz="2000" smtClean="0">
                <a:solidFill>
                  <a:srgbClr val="000000"/>
                </a:solidFill>
                <a:latin typeface="Cambria" pitchFamily="18" charset="0"/>
                <a:ea typeface="MS Mincho"/>
                <a:cs typeface="MS Mincho"/>
              </a:rPr>
              <a:t>: </a:t>
            </a:r>
            <a:r>
              <a:rPr lang="es-ES" altLang="es-ES" sz="2800" b="1" smtClean="0">
                <a:solidFill>
                  <a:srgbClr val="808000"/>
                </a:solidFill>
              </a:rPr>
              <a:t>REDUCCION A CADA AGRICULTOR</a:t>
            </a:r>
            <a:r>
              <a:rPr lang="es-ES" altLang="es-ES" sz="2000" b="1" smtClean="0">
                <a:solidFill>
                  <a:srgbClr val="808000"/>
                </a:solidFill>
              </a:rPr>
              <a:t> </a:t>
            </a:r>
            <a:r>
              <a:rPr lang="es-ES" altLang="es-ES" sz="2000" smtClean="0"/>
              <a:t>Se</a:t>
            </a:r>
            <a:r>
              <a:rPr lang="es-ES" altLang="es-ES" sz="2000" smtClean="0">
                <a:solidFill>
                  <a:srgbClr val="FF0000"/>
                </a:solidFill>
              </a:rPr>
              <a:t> </a:t>
            </a:r>
            <a:r>
              <a:rPr lang="es-ES" altLang="es-ES" sz="2000" smtClean="0"/>
              <a:t>limita</a:t>
            </a:r>
            <a:r>
              <a:rPr lang="es-ES" altLang="es-ES" sz="2000" smtClean="0">
                <a:solidFill>
                  <a:srgbClr val="FF0000"/>
                </a:solidFill>
              </a:rPr>
              <a:t> </a:t>
            </a:r>
            <a:r>
              <a:rPr lang="es-ES" altLang="es-ES" sz="2000" smtClean="0"/>
              <a:t>al menos al 135% de las declaradas en 2009- (Proporcional al número adicional de Ha elegibles declaradas en 2014 respecto a 2011)</a:t>
            </a:r>
          </a:p>
          <a:p>
            <a:pPr marL="0" indent="14288" algn="just">
              <a:buFontTx/>
              <a:buAutoNum type="arabicPeriod"/>
              <a:tabLst>
                <a:tab pos="0" algn="l"/>
              </a:tabLst>
            </a:pPr>
            <a:r>
              <a:rPr lang="es-ES" altLang="es-ES" sz="2000" smtClean="0"/>
              <a:t> </a:t>
            </a:r>
            <a:r>
              <a:rPr lang="es-ES" altLang="es-ES" sz="2000" u="sng" smtClean="0"/>
              <a:t>Coeficiente de reducción en hectáreas elegibles de pastos permanentes</a:t>
            </a:r>
            <a:r>
              <a:rPr lang="es-ES" altLang="es-ES" sz="2000" smtClean="0"/>
              <a:t> cuando estén situadas en zonas con limitaciones naturales (altitud, suelo, pendiente o disponibilidad de agua).</a:t>
            </a:r>
            <a:r>
              <a:rPr lang="es-ES" altLang="es-ES" sz="2400" smtClean="0"/>
              <a:t> </a:t>
            </a:r>
          </a:p>
          <a:p>
            <a:pPr marL="0" indent="14288" algn="just">
              <a:buFontTx/>
              <a:buAutoNum type="arabicPeriod"/>
              <a:tabLst>
                <a:tab pos="0" algn="l"/>
              </a:tabLst>
            </a:pPr>
            <a:r>
              <a:rPr lang="es-ES" altLang="es-ES" sz="2000" smtClean="0"/>
              <a:t> </a:t>
            </a:r>
            <a:r>
              <a:rPr lang="es-ES" altLang="es-ES" sz="2000" u="sng" smtClean="0"/>
              <a:t>Posibilidad de excluir de la 1ª asignación de derechos</a:t>
            </a:r>
            <a:r>
              <a:rPr lang="es-ES" altLang="es-ES" sz="2000" smtClean="0"/>
              <a:t> a las superficies de viñedo en 2013</a:t>
            </a:r>
          </a:p>
          <a:p>
            <a:pPr marL="0" indent="14288" algn="just">
              <a:buFontTx/>
              <a:buNone/>
              <a:tabLst>
                <a:tab pos="0" algn="l"/>
              </a:tabLst>
            </a:pPr>
            <a:endParaRPr lang="es-ES" altLang="es-ES" sz="2000" smtClean="0"/>
          </a:p>
          <a:p>
            <a:pPr marL="0" indent="14288" algn="just">
              <a:buFontTx/>
              <a:buAutoNum type="arabicPeriod"/>
              <a:tabLst>
                <a:tab pos="0" algn="l"/>
              </a:tabLst>
            </a:pPr>
            <a:endParaRPr lang="es-ES" altLang="es-ES" sz="2400" smtClean="0"/>
          </a:p>
          <a:p>
            <a:pPr marL="0" indent="14288" algn="just">
              <a:buFontTx/>
              <a:buAutoNum type="arabicPeriod"/>
              <a:tabLst>
                <a:tab pos="0" algn="l"/>
              </a:tabLst>
            </a:pPr>
            <a:endParaRPr lang="es-ES" altLang="es-ES" sz="2000" smtClean="0">
              <a:solidFill>
                <a:srgbClr val="000000"/>
              </a:solidFill>
              <a:latin typeface="Cambria" pitchFamily="18" charset="0"/>
              <a:ea typeface="MS Mincho"/>
              <a:cs typeface="MS Mincho"/>
            </a:endParaRPr>
          </a:p>
          <a:p>
            <a:pPr marL="0" indent="14288" algn="just">
              <a:buFontTx/>
              <a:buNone/>
              <a:tabLst>
                <a:tab pos="0" algn="l"/>
              </a:tabLst>
            </a:pPr>
            <a:endParaRPr lang="es-ES" altLang="es-ES" sz="2000" smtClean="0">
              <a:solidFill>
                <a:srgbClr val="000000"/>
              </a:solidFill>
              <a:latin typeface="Cambria" pitchFamily="18" charset="0"/>
              <a:ea typeface="MS Mincho"/>
              <a:cs typeface="MS Mincho"/>
            </a:endParaRP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400">
                <a:solidFill>
                  <a:schemeClr val="tx2"/>
                </a:solidFill>
              </a:rPr>
              <a:t>Superficie elegible</a:t>
            </a:r>
          </a:p>
        </p:txBody>
      </p:sp>
      <p:sp>
        <p:nvSpPr>
          <p:cNvPr id="16387" name="Text Box 13"/>
          <p:cNvSpPr txBox="1">
            <a:spLocks noChangeArrowheads="1"/>
          </p:cNvSpPr>
          <p:nvPr/>
        </p:nvSpPr>
        <p:spPr bwMode="auto">
          <a:xfrm>
            <a:off x="2700338" y="62071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ACUERDO FINAL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50825" y="6375400"/>
            <a:ext cx="7380288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>
                <a:solidFill>
                  <a:schemeClr val="tx1"/>
                </a:solidFill>
              </a:rPr>
              <a:t>Creación grupo de trabajo para decidir mecanismo más adecuado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116013" y="1806575"/>
            <a:ext cx="7127875" cy="3168650"/>
            <a:chOff x="703" y="844"/>
            <a:chExt cx="4490" cy="1996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03" y="844"/>
              <a:ext cx="4490" cy="1815"/>
            </a:xfrm>
            <a:custGeom>
              <a:avLst/>
              <a:gdLst>
                <a:gd name="T0" fmla="*/ 71 w 2585"/>
                <a:gd name="T1" fmla="*/ 613 h 1089"/>
                <a:gd name="T2" fmla="*/ 221 w 2585"/>
                <a:gd name="T3" fmla="*/ 863 h 1089"/>
                <a:gd name="T4" fmla="*/ 246 w 2585"/>
                <a:gd name="T5" fmla="*/ 888 h 1089"/>
                <a:gd name="T6" fmla="*/ 280 w 2585"/>
                <a:gd name="T7" fmla="*/ 988 h 1089"/>
                <a:gd name="T8" fmla="*/ 288 w 2585"/>
                <a:gd name="T9" fmla="*/ 1030 h 1089"/>
                <a:gd name="T10" fmla="*/ 726 w 2585"/>
                <a:gd name="T11" fmla="*/ 1089 h 1089"/>
                <a:gd name="T12" fmla="*/ 1179 w 2585"/>
                <a:gd name="T13" fmla="*/ 681 h 1089"/>
                <a:gd name="T14" fmla="*/ 1860 w 2585"/>
                <a:gd name="T15" fmla="*/ 1044 h 1089"/>
                <a:gd name="T16" fmla="*/ 2222 w 2585"/>
                <a:gd name="T17" fmla="*/ 772 h 1089"/>
                <a:gd name="T18" fmla="*/ 2449 w 2585"/>
                <a:gd name="T19" fmla="*/ 772 h 1089"/>
                <a:gd name="T20" fmla="*/ 2585 w 2585"/>
                <a:gd name="T21" fmla="*/ 635 h 1089"/>
                <a:gd name="T22" fmla="*/ 2585 w 2585"/>
                <a:gd name="T23" fmla="*/ 454 h 1089"/>
                <a:gd name="T24" fmla="*/ 1678 w 2585"/>
                <a:gd name="T25" fmla="*/ 182 h 1089"/>
                <a:gd name="T26" fmla="*/ 1587 w 2585"/>
                <a:gd name="T27" fmla="*/ 0 h 1089"/>
                <a:gd name="T28" fmla="*/ 1225 w 2585"/>
                <a:gd name="T29" fmla="*/ 91 h 1089"/>
                <a:gd name="T30" fmla="*/ 952 w 2585"/>
                <a:gd name="T31" fmla="*/ 273 h 1089"/>
                <a:gd name="T32" fmla="*/ 680 w 2585"/>
                <a:gd name="T33" fmla="*/ 273 h 1089"/>
                <a:gd name="T34" fmla="*/ 453 w 2585"/>
                <a:gd name="T35" fmla="*/ 182 h 1089"/>
                <a:gd name="T36" fmla="*/ 272 w 2585"/>
                <a:gd name="T37" fmla="*/ 318 h 1089"/>
                <a:gd name="T38" fmla="*/ 0 w 2585"/>
                <a:gd name="T39" fmla="*/ 409 h 1089"/>
                <a:gd name="T40" fmla="*/ 71 w 2585"/>
                <a:gd name="T41" fmla="*/ 61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5" h="1089">
                  <a:moveTo>
                    <a:pt x="71" y="613"/>
                  </a:moveTo>
                  <a:cubicBezTo>
                    <a:pt x="121" y="696"/>
                    <a:pt x="169" y="781"/>
                    <a:pt x="221" y="863"/>
                  </a:cubicBezTo>
                  <a:cubicBezTo>
                    <a:pt x="227" y="873"/>
                    <a:pt x="240" y="878"/>
                    <a:pt x="246" y="888"/>
                  </a:cubicBezTo>
                  <a:cubicBezTo>
                    <a:pt x="262" y="914"/>
                    <a:pt x="273" y="958"/>
                    <a:pt x="280" y="988"/>
                  </a:cubicBezTo>
                  <a:cubicBezTo>
                    <a:pt x="283" y="1002"/>
                    <a:pt x="288" y="1030"/>
                    <a:pt x="288" y="1030"/>
                  </a:cubicBezTo>
                  <a:lnTo>
                    <a:pt x="726" y="1089"/>
                  </a:lnTo>
                  <a:lnTo>
                    <a:pt x="1179" y="681"/>
                  </a:lnTo>
                  <a:lnTo>
                    <a:pt x="1860" y="1044"/>
                  </a:lnTo>
                  <a:lnTo>
                    <a:pt x="2222" y="772"/>
                  </a:lnTo>
                  <a:lnTo>
                    <a:pt x="2449" y="772"/>
                  </a:lnTo>
                  <a:lnTo>
                    <a:pt x="2585" y="635"/>
                  </a:lnTo>
                  <a:lnTo>
                    <a:pt x="2585" y="454"/>
                  </a:lnTo>
                  <a:lnTo>
                    <a:pt x="1678" y="182"/>
                  </a:lnTo>
                  <a:lnTo>
                    <a:pt x="1587" y="0"/>
                  </a:lnTo>
                  <a:lnTo>
                    <a:pt x="1225" y="91"/>
                  </a:lnTo>
                  <a:lnTo>
                    <a:pt x="952" y="273"/>
                  </a:lnTo>
                  <a:lnTo>
                    <a:pt x="680" y="273"/>
                  </a:lnTo>
                  <a:lnTo>
                    <a:pt x="453" y="182"/>
                  </a:lnTo>
                  <a:lnTo>
                    <a:pt x="272" y="318"/>
                  </a:lnTo>
                  <a:lnTo>
                    <a:pt x="0" y="409"/>
                  </a:lnTo>
                  <a:lnTo>
                    <a:pt x="71" y="613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 b="0">
                <a:solidFill>
                  <a:schemeClr val="tx1"/>
                </a:solidFill>
                <a:latin typeface="+mj-lt"/>
                <a:cs typeface="+mn-cs"/>
              </a:endParaRPr>
            </a:p>
          </p:txBody>
        </p:sp>
        <p:sp>
          <p:nvSpPr>
            <p:cNvPr id="6" name="Freeform 70"/>
            <p:cNvSpPr>
              <a:spLocks/>
            </p:cNvSpPr>
            <p:nvPr/>
          </p:nvSpPr>
          <p:spPr bwMode="auto">
            <a:xfrm>
              <a:off x="4241" y="2387"/>
              <a:ext cx="907" cy="453"/>
            </a:xfrm>
            <a:custGeom>
              <a:avLst/>
              <a:gdLst>
                <a:gd name="T0" fmla="*/ 0 w 907"/>
                <a:gd name="T1" fmla="*/ 408 h 453"/>
                <a:gd name="T2" fmla="*/ 589 w 907"/>
                <a:gd name="T3" fmla="*/ 0 h 453"/>
                <a:gd name="T4" fmla="*/ 771 w 907"/>
                <a:gd name="T5" fmla="*/ 181 h 453"/>
                <a:gd name="T6" fmla="*/ 907 w 907"/>
                <a:gd name="T7" fmla="*/ 136 h 453"/>
                <a:gd name="T8" fmla="*/ 726 w 907"/>
                <a:gd name="T9" fmla="*/ 408 h 453"/>
                <a:gd name="T10" fmla="*/ 272 w 907"/>
                <a:gd name="T11" fmla="*/ 408 h 453"/>
                <a:gd name="T12" fmla="*/ 91 w 907"/>
                <a:gd name="T13" fmla="*/ 453 h 453"/>
                <a:gd name="T14" fmla="*/ 0 w 907"/>
                <a:gd name="T15" fmla="*/ 4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3">
                  <a:moveTo>
                    <a:pt x="0" y="408"/>
                  </a:moveTo>
                  <a:lnTo>
                    <a:pt x="589" y="0"/>
                  </a:lnTo>
                  <a:lnTo>
                    <a:pt x="771" y="181"/>
                  </a:lnTo>
                  <a:lnTo>
                    <a:pt x="907" y="136"/>
                  </a:lnTo>
                  <a:lnTo>
                    <a:pt x="726" y="408"/>
                  </a:lnTo>
                  <a:lnTo>
                    <a:pt x="272" y="408"/>
                  </a:lnTo>
                  <a:lnTo>
                    <a:pt x="91" y="453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 b="0">
                <a:solidFill>
                  <a:schemeClr val="tx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403350" y="2743200"/>
            <a:ext cx="720725" cy="215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190 €/ha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619250" y="3535363"/>
            <a:ext cx="720725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175 €/ha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195513" y="2311400"/>
            <a:ext cx="720725" cy="2159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210 €/ha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547938" y="3319463"/>
            <a:ext cx="720725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305 €/ha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203575" y="2959100"/>
            <a:ext cx="720725" cy="2159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275 €/ha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3706813" y="2382838"/>
            <a:ext cx="720725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230 €/ha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211638" y="1663700"/>
            <a:ext cx="720725" cy="2159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190 €/ha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779963" y="2887663"/>
            <a:ext cx="720725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290 €/ha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5651500" y="3463925"/>
            <a:ext cx="720725" cy="2159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229 €/ha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156325" y="2455863"/>
            <a:ext cx="720725" cy="2159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247 €/ha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2987675" y="4544060"/>
            <a:ext cx="1439863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1403350" y="2743200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1619250" y="3535363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2197100" y="2311400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4211638" y="1663700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2555875" y="3319463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3706813" y="2382838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3203575" y="2959100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4787900" y="2887663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6156325" y="2455863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651500" y="3463925"/>
            <a:ext cx="720725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234 €/ha</a:t>
            </a: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1258888" y="5335588"/>
            <a:ext cx="6913562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>
                <a:solidFill>
                  <a:schemeClr val="accent2"/>
                </a:solidFill>
                <a:latin typeface="+mj-lt"/>
                <a:cs typeface="+mn-cs"/>
              </a:rPr>
              <a:t>Modelo regional</a:t>
            </a:r>
          </a:p>
        </p:txBody>
      </p:sp>
      <p:sp>
        <p:nvSpPr>
          <p:cNvPr id="29" name="Rectangle 66"/>
          <p:cNvSpPr>
            <a:spLocks noChangeAspect="1" noChangeArrowheads="1"/>
          </p:cNvSpPr>
          <p:nvPr/>
        </p:nvSpPr>
        <p:spPr bwMode="auto">
          <a:xfrm>
            <a:off x="755650" y="6029325"/>
            <a:ext cx="7632700" cy="3952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s-ES" sz="1200">
                <a:solidFill>
                  <a:schemeClr val="tx1"/>
                </a:solidFill>
                <a:latin typeface="+mj-lt"/>
                <a:cs typeface="+mn-cs"/>
              </a:rPr>
              <a:t>Regiones</a:t>
            </a:r>
            <a:r>
              <a:rPr lang="es-ES" sz="1200" b="0">
                <a:solidFill>
                  <a:schemeClr val="tx1"/>
                </a:solidFill>
                <a:latin typeface="+mj-lt"/>
                <a:cs typeface="+mn-cs"/>
              </a:rPr>
              <a:t> agronómicas, económicas, potencial agrícola, por estructura institucional o administrativa a definir por el Estado miembro. </a:t>
            </a:r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6659563" y="5335588"/>
            <a:ext cx="1655762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400" smtClean="0">
                <a:solidFill>
                  <a:srgbClr val="CC0000"/>
                </a:solidFill>
                <a:latin typeface="Century Gothic" pitchFamily="34" charset="0"/>
              </a:rPr>
              <a:t>Ejemplo</a:t>
            </a:r>
          </a:p>
        </p:txBody>
      </p:sp>
      <p:pic>
        <p:nvPicPr>
          <p:cNvPr id="31" name="Picture 72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535363"/>
            <a:ext cx="30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4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43200"/>
            <a:ext cx="30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5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311400"/>
            <a:ext cx="300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6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390900"/>
            <a:ext cx="300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7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959100"/>
            <a:ext cx="30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8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382838"/>
            <a:ext cx="300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9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63700"/>
            <a:ext cx="300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0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887663"/>
            <a:ext cx="30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1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463925"/>
            <a:ext cx="30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2" descr="MC9002170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455863"/>
            <a:ext cx="30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Text Box 47"/>
          <p:cNvSpPr txBox="1">
            <a:spLocks noChangeArrowheads="1"/>
          </p:cNvSpPr>
          <p:nvPr/>
        </p:nvSpPr>
        <p:spPr bwMode="auto">
          <a:xfrm>
            <a:off x="179388" y="981075"/>
            <a:ext cx="3240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solidFill>
                  <a:schemeClr val="accent2"/>
                </a:solidFill>
              </a:rPr>
              <a:t>Propuesta COM “tasa plana”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folHlink">
              <a:alpha val="65097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800">
                <a:solidFill>
                  <a:schemeClr val="tx2"/>
                </a:solidFill>
              </a:rPr>
              <a:t>APLICACIÓN DEL PAGO BÁSICO: Convergencia interna y Regionalización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468313" y="260350"/>
            <a:ext cx="8229600" cy="6477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s-ES">
                <a:solidFill>
                  <a:schemeClr val="tx2"/>
                </a:solidFill>
              </a:rPr>
              <a:t>REGIONALIZACIÓN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849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s-ES" sz="14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395288" y="1052513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Cada EEMM puede decidir el modelo de regionalización a aplicar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547813" y="1597025"/>
            <a:ext cx="532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/>
              <a:t>ACUERDO CONFERENCIA SECTORIAL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755650" y="206057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Aplicar el modelo propuesto por el Ministerio de Agricultura, Alimentación y Medio Ambiente. Basado en :</a:t>
            </a:r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755650" y="2852738"/>
            <a:ext cx="79581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Importes de ayuda recibidos en cada </a:t>
            </a:r>
            <a:r>
              <a:rPr lang="es-ES" altLang="es-ES" sz="2000"/>
              <a:t>comarca agraria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Y dentro de cada comarca, en cada </a:t>
            </a:r>
            <a:r>
              <a:rPr lang="es-ES" altLang="es-ES" sz="2000"/>
              <a:t>tipo de superficie:</a:t>
            </a:r>
          </a:p>
          <a:p>
            <a:pPr marL="742950" lvl="1" indent="-285750"/>
            <a:endParaRPr lang="es-ES" altLang="es-ES" sz="900" b="0">
              <a:solidFill>
                <a:schemeClr val="tx1"/>
              </a:solidFill>
            </a:endParaRPr>
          </a:p>
          <a:p>
            <a:pPr marL="2057400" lvl="4" indent="-228600"/>
            <a:r>
              <a:rPr lang="es-ES" altLang="es-ES" sz="1800" b="0">
                <a:solidFill>
                  <a:schemeClr val="tx1"/>
                </a:solidFill>
              </a:rPr>
              <a:t>Las superficies de </a:t>
            </a:r>
            <a:r>
              <a:rPr lang="es-ES" altLang="es-ES" sz="1800" b="0">
                <a:solidFill>
                  <a:schemeClr val="accent2"/>
                </a:solidFill>
              </a:rPr>
              <a:t>tierras de cultivo</a:t>
            </a:r>
            <a:r>
              <a:rPr lang="es-ES" altLang="es-ES" sz="1800" b="0">
                <a:solidFill>
                  <a:schemeClr val="tx1"/>
                </a:solidFill>
              </a:rPr>
              <a:t> de secano.</a:t>
            </a:r>
          </a:p>
          <a:p>
            <a:pPr marL="2057400" lvl="4" indent="-228600"/>
            <a:r>
              <a:rPr lang="es-ES" altLang="es-ES" sz="1800" b="0">
                <a:solidFill>
                  <a:schemeClr val="tx1"/>
                </a:solidFill>
              </a:rPr>
              <a:t>Las superficies de </a:t>
            </a:r>
            <a:r>
              <a:rPr lang="es-ES" altLang="es-ES" sz="1800" b="0">
                <a:solidFill>
                  <a:schemeClr val="accent2"/>
                </a:solidFill>
              </a:rPr>
              <a:t>tierras de cultivo</a:t>
            </a:r>
            <a:r>
              <a:rPr lang="es-ES" altLang="es-ES" sz="1800" b="0">
                <a:solidFill>
                  <a:schemeClr val="tx1"/>
                </a:solidFill>
              </a:rPr>
              <a:t> de regadío.</a:t>
            </a:r>
          </a:p>
          <a:p>
            <a:pPr marL="2057400" lvl="4" indent="-228600"/>
            <a:r>
              <a:rPr lang="es-ES" altLang="es-ES" sz="1800" b="0">
                <a:solidFill>
                  <a:schemeClr val="tx1"/>
                </a:solidFill>
              </a:rPr>
              <a:t>Las superficies de </a:t>
            </a:r>
            <a:r>
              <a:rPr lang="es-ES" altLang="es-ES" sz="1800" b="0">
                <a:solidFill>
                  <a:schemeClr val="accent2"/>
                </a:solidFill>
              </a:rPr>
              <a:t>cultivos permanentes</a:t>
            </a:r>
            <a:r>
              <a:rPr lang="es-ES" altLang="es-ES" sz="1800" b="0">
                <a:solidFill>
                  <a:schemeClr val="tx1"/>
                </a:solidFill>
              </a:rPr>
              <a:t>.</a:t>
            </a:r>
          </a:p>
          <a:p>
            <a:pPr marL="2057400" lvl="4" indent="-228600"/>
            <a:r>
              <a:rPr lang="es-ES" altLang="es-ES" sz="1800" b="0">
                <a:solidFill>
                  <a:schemeClr val="tx1"/>
                </a:solidFill>
              </a:rPr>
              <a:t>Las superficies de </a:t>
            </a:r>
            <a:r>
              <a:rPr lang="es-ES" altLang="es-ES" sz="1800" b="0">
                <a:solidFill>
                  <a:schemeClr val="accent2"/>
                </a:solidFill>
              </a:rPr>
              <a:t>pastos</a:t>
            </a:r>
          </a:p>
          <a:p>
            <a:endParaRPr lang="es-ES" altLang="es-ES" sz="900" b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s-ES" altLang="es-ES" sz="1800" b="0">
                <a:solidFill>
                  <a:schemeClr val="tx1"/>
                </a:solidFill>
              </a:rPr>
              <a:t>Los </a:t>
            </a:r>
            <a:r>
              <a:rPr lang="es-ES" altLang="es-ES" sz="1800">
                <a:solidFill>
                  <a:schemeClr val="accent2"/>
                </a:solidFill>
              </a:rPr>
              <a:t>importes</a:t>
            </a:r>
            <a:r>
              <a:rPr lang="es-ES" altLang="es-ES" sz="1800" b="0">
                <a:solidFill>
                  <a:schemeClr val="tx1"/>
                </a:solidFill>
              </a:rPr>
              <a:t> de una comarca se distribuyen entre cada tipo de superficie, atendiendo a los importes percibidos en cada uno de ellos, en base a </a:t>
            </a:r>
            <a:r>
              <a:rPr lang="es-ES" altLang="es-ES" sz="1800">
                <a:solidFill>
                  <a:schemeClr val="accent2"/>
                </a:solidFill>
              </a:rPr>
              <a:t>criterios técnicos objetivos</a:t>
            </a:r>
            <a:r>
              <a:rPr lang="es-ES" altLang="es-ES" sz="1800" b="0">
                <a:solidFill>
                  <a:schemeClr val="tx1"/>
                </a:solidFill>
              </a:rPr>
              <a:t>.</a:t>
            </a:r>
          </a:p>
          <a:p>
            <a:endParaRPr lang="es-ES" altLang="es-ES" sz="900" b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s-ES" altLang="es-ES" sz="1800" b="0">
                <a:solidFill>
                  <a:schemeClr val="tx1"/>
                </a:solidFill>
              </a:rPr>
              <a:t>Las </a:t>
            </a:r>
            <a:r>
              <a:rPr lang="es-ES" altLang="es-ES" sz="1800">
                <a:solidFill>
                  <a:schemeClr val="accent2"/>
                </a:solidFill>
              </a:rPr>
              <a:t>superficies se agrupan a nivel nacional</a:t>
            </a:r>
            <a:r>
              <a:rPr lang="es-ES" altLang="es-ES" sz="1800" b="0">
                <a:solidFill>
                  <a:schemeClr val="tx1"/>
                </a:solidFill>
              </a:rPr>
              <a:t> por estratos de importes análogos hasta reducir las regiones a 20-30</a:t>
            </a:r>
            <a:endParaRPr lang="es-ES" altLang="es-E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95288" y="2492375"/>
            <a:ext cx="2520950" cy="1295400"/>
          </a:xfrm>
          <a:custGeom>
            <a:avLst/>
            <a:gdLst>
              <a:gd name="T0" fmla="*/ 2520951 w 2520951"/>
              <a:gd name="T1" fmla="*/ 647700 h 1295400"/>
              <a:gd name="T2" fmla="*/ 1260476 w 2520951"/>
              <a:gd name="T3" fmla="*/ 1295400 h 1295400"/>
              <a:gd name="T4" fmla="*/ 0 w 2520951"/>
              <a:gd name="T5" fmla="*/ 647700 h 1295400"/>
              <a:gd name="T6" fmla="*/ 1260476 w 2520951"/>
              <a:gd name="T7" fmla="*/ 0 h 1295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3236 w 2520951"/>
              <a:gd name="T13" fmla="*/ 63236 h 1295400"/>
              <a:gd name="T14" fmla="*/ 2457715 w 2520951"/>
              <a:gd name="T15" fmla="*/ 1232164 h 1295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0951" h="1295400">
                <a:moveTo>
                  <a:pt x="215904" y="0"/>
                </a:moveTo>
                <a:lnTo>
                  <a:pt x="2520951" y="0"/>
                </a:lnTo>
                <a:lnTo>
                  <a:pt x="2520951" y="1079496"/>
                </a:lnTo>
                <a:cubicBezTo>
                  <a:pt x="2520951" y="1198736"/>
                  <a:pt x="2424287" y="1295399"/>
                  <a:pt x="2305047" y="1295400"/>
                </a:cubicBezTo>
                <a:lnTo>
                  <a:pt x="0" y="1295400"/>
                </a:lnTo>
                <a:lnTo>
                  <a:pt x="0" y="215904"/>
                </a:lnTo>
                <a:cubicBezTo>
                  <a:pt x="0" y="96663"/>
                  <a:pt x="96663" y="0"/>
                  <a:pt x="215903" y="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ES" smtClean="0"/>
              <a:t>A simple vista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719138"/>
          </a:xfrm>
        </p:spPr>
        <p:txBody>
          <a:bodyPr/>
          <a:lstStyle/>
          <a:p>
            <a:r>
              <a:rPr lang="es-ES" altLang="es-ES" sz="2000" smtClean="0"/>
              <a:t>En cada comarca agraria existirían hasta 4 tipos de importe unitario distintos, establecidos a nivel de parcela SIGPAC.</a:t>
            </a:r>
          </a:p>
        </p:txBody>
      </p:sp>
      <p:pic>
        <p:nvPicPr>
          <p:cNvPr id="19460" name="Picture 5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76700"/>
            <a:ext cx="403225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76700"/>
            <a:ext cx="403225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68313" y="2635250"/>
            <a:ext cx="287337" cy="2159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800" b="0">
              <a:solidFill>
                <a:schemeClr val="tx1"/>
              </a:solidFill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468313" y="2922588"/>
            <a:ext cx="287337" cy="215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800" b="0">
              <a:solidFill>
                <a:schemeClr val="tx1"/>
              </a:solidFill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468313" y="3211513"/>
            <a:ext cx="287337" cy="2159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800" b="0">
              <a:solidFill>
                <a:schemeClr val="tx1"/>
              </a:solidFill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468313" y="3498850"/>
            <a:ext cx="287337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800" b="0">
              <a:solidFill>
                <a:schemeClr val="tx1"/>
              </a:solidFill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828675" y="2635250"/>
            <a:ext cx="2160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altLang="es-ES" sz="1200" b="0">
                <a:solidFill>
                  <a:schemeClr val="bg1"/>
                </a:solidFill>
                <a:latin typeface="Calibri" pitchFamily="34" charset="0"/>
              </a:rPr>
              <a:t>Tierra de cultivo de REGADIO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828675" y="2922588"/>
            <a:ext cx="2160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altLang="es-ES" sz="1200" b="0">
                <a:solidFill>
                  <a:schemeClr val="bg1"/>
                </a:solidFill>
                <a:latin typeface="Calibri" pitchFamily="34" charset="0"/>
              </a:rPr>
              <a:t>Tierra de cultivo de SECANO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828675" y="3211513"/>
            <a:ext cx="2160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altLang="es-ES" sz="1200" b="0">
                <a:solidFill>
                  <a:schemeClr val="bg1"/>
                </a:solidFill>
                <a:latin typeface="Calibri" pitchFamily="34" charset="0"/>
              </a:rPr>
              <a:t>Cultivos Permanentes</a:t>
            </a: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827088" y="3500438"/>
            <a:ext cx="2160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altLang="es-ES" sz="1200" b="0">
                <a:solidFill>
                  <a:schemeClr val="bg1"/>
                </a:solidFill>
                <a:latin typeface="Calibri" pitchFamily="34" charset="0"/>
              </a:rPr>
              <a:t>Pastos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70538" y="362585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 b="0">
                <a:solidFill>
                  <a:schemeClr val="tx1"/>
                </a:solidFill>
                <a:latin typeface="Calibri" pitchFamily="34" charset="0"/>
              </a:rPr>
              <a:t>Comarca A (€/ha)</a:t>
            </a:r>
          </a:p>
        </p:txBody>
      </p:sp>
      <p:grpSp>
        <p:nvGrpSpPr>
          <p:cNvPr id="19471" name="Group 5"/>
          <p:cNvGrpSpPr>
            <a:grpSpLocks/>
          </p:cNvGrpSpPr>
          <p:nvPr/>
        </p:nvGrpSpPr>
        <p:grpSpPr bwMode="auto">
          <a:xfrm>
            <a:off x="5434013" y="2276475"/>
            <a:ext cx="2376487" cy="1295400"/>
            <a:chOff x="431" y="617"/>
            <a:chExt cx="1814" cy="816"/>
          </a:xfrm>
        </p:grpSpPr>
        <p:sp>
          <p:nvSpPr>
            <p:cNvPr id="19483" name="Rectangle 6" descr="Vertical oscura"/>
            <p:cNvSpPr>
              <a:spLocks noChangeArrowheads="1"/>
            </p:cNvSpPr>
            <p:nvPr/>
          </p:nvSpPr>
          <p:spPr bwMode="auto">
            <a:xfrm>
              <a:off x="431" y="617"/>
              <a:ext cx="1814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19484" name="Rectangle 7" descr="Horizontal oscura"/>
            <p:cNvSpPr>
              <a:spLocks noChangeArrowheads="1"/>
            </p:cNvSpPr>
            <p:nvPr/>
          </p:nvSpPr>
          <p:spPr bwMode="auto">
            <a:xfrm>
              <a:off x="431" y="844"/>
              <a:ext cx="771" cy="589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19485" name="Rectangle 8" descr="Tablero de damas grande"/>
            <p:cNvSpPr>
              <a:spLocks noChangeArrowheads="1"/>
            </p:cNvSpPr>
            <p:nvPr/>
          </p:nvSpPr>
          <p:spPr bwMode="auto">
            <a:xfrm>
              <a:off x="1655" y="617"/>
              <a:ext cx="589" cy="454"/>
            </a:xfrm>
            <a:prstGeom prst="rect">
              <a:avLst/>
            </a:prstGeom>
            <a:solidFill>
              <a:srgbClr val="EBE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19486" name="Rectangle 9"/>
            <p:cNvSpPr>
              <a:spLocks noChangeArrowheads="1"/>
            </p:cNvSpPr>
            <p:nvPr/>
          </p:nvSpPr>
          <p:spPr bwMode="auto">
            <a:xfrm>
              <a:off x="1655" y="1071"/>
              <a:ext cx="589" cy="36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s-E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9472" name="Group 5"/>
          <p:cNvGrpSpPr>
            <a:grpSpLocks/>
          </p:cNvGrpSpPr>
          <p:nvPr/>
        </p:nvGrpSpPr>
        <p:grpSpPr bwMode="auto">
          <a:xfrm>
            <a:off x="5435600" y="2276475"/>
            <a:ext cx="2376488" cy="1295400"/>
            <a:chOff x="431" y="617"/>
            <a:chExt cx="1814" cy="816"/>
          </a:xfrm>
        </p:grpSpPr>
        <p:sp>
          <p:nvSpPr>
            <p:cNvPr id="138262" name="Rectangle 6" descr="Vertical oscura"/>
            <p:cNvSpPr>
              <a:spLocks noChangeArrowheads="1"/>
            </p:cNvSpPr>
            <p:nvPr/>
          </p:nvSpPr>
          <p:spPr bwMode="auto">
            <a:xfrm>
              <a:off x="431" y="617"/>
              <a:ext cx="1814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138263" name="Rectangle 7" descr="Horizontal oscura"/>
            <p:cNvSpPr>
              <a:spLocks noChangeArrowheads="1"/>
            </p:cNvSpPr>
            <p:nvPr/>
          </p:nvSpPr>
          <p:spPr bwMode="auto">
            <a:xfrm>
              <a:off x="431" y="844"/>
              <a:ext cx="771" cy="589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138264" name="Rectangle 8" descr="Tablero de damas grande"/>
            <p:cNvSpPr>
              <a:spLocks noChangeArrowheads="1"/>
            </p:cNvSpPr>
            <p:nvPr/>
          </p:nvSpPr>
          <p:spPr bwMode="auto">
            <a:xfrm>
              <a:off x="1655" y="617"/>
              <a:ext cx="589" cy="454"/>
            </a:xfrm>
            <a:prstGeom prst="rect">
              <a:avLst/>
            </a:prstGeom>
            <a:solidFill>
              <a:srgbClr val="EBE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138265" name="Rectangle 9"/>
            <p:cNvSpPr>
              <a:spLocks noChangeArrowheads="1"/>
            </p:cNvSpPr>
            <p:nvPr/>
          </p:nvSpPr>
          <p:spPr bwMode="auto">
            <a:xfrm>
              <a:off x="1655" y="1071"/>
              <a:ext cx="589" cy="36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s-ES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19473" name="Text Box 10"/>
          <p:cNvSpPr txBox="1">
            <a:spLocks noChangeArrowheads="1"/>
          </p:cNvSpPr>
          <p:nvPr/>
        </p:nvSpPr>
        <p:spPr bwMode="auto">
          <a:xfrm>
            <a:off x="5578475" y="285432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500</a:t>
            </a:r>
          </a:p>
        </p:txBody>
      </p:sp>
      <p:sp>
        <p:nvSpPr>
          <p:cNvPr id="19474" name="Text Box 11"/>
          <p:cNvSpPr txBox="1">
            <a:spLocks noChangeArrowheads="1"/>
          </p:cNvSpPr>
          <p:nvPr/>
        </p:nvSpPr>
        <p:spPr bwMode="auto">
          <a:xfrm>
            <a:off x="7089775" y="3141663"/>
            <a:ext cx="64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100</a:t>
            </a:r>
          </a:p>
        </p:txBody>
      </p:sp>
      <p:sp>
        <p:nvSpPr>
          <p:cNvPr id="19475" name="Text Box 12"/>
          <p:cNvSpPr txBox="1">
            <a:spLocks noChangeArrowheads="1"/>
          </p:cNvSpPr>
          <p:nvPr/>
        </p:nvSpPr>
        <p:spPr bwMode="auto">
          <a:xfrm>
            <a:off x="7091363" y="24939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700</a:t>
            </a:r>
          </a:p>
        </p:txBody>
      </p:sp>
      <p:sp>
        <p:nvSpPr>
          <p:cNvPr id="19476" name="Text Box 13"/>
          <p:cNvSpPr txBox="1">
            <a:spLocks noChangeArrowheads="1"/>
          </p:cNvSpPr>
          <p:nvPr/>
        </p:nvSpPr>
        <p:spPr bwMode="auto">
          <a:xfrm>
            <a:off x="6299200" y="2278063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200</a:t>
            </a:r>
          </a:p>
        </p:txBody>
      </p:sp>
      <p:pic>
        <p:nvPicPr>
          <p:cNvPr id="138270" name="Picture 5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76700"/>
            <a:ext cx="4032250" cy="24812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8271" name="Picture 4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76700"/>
            <a:ext cx="4032250" cy="25066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97887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572000" y="5516563"/>
            <a:ext cx="3168650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0">
                <a:solidFill>
                  <a:schemeClr val="tx1"/>
                </a:solidFill>
                <a:latin typeface="Cambria" pitchFamily="18" charset="0"/>
              </a:rPr>
              <a:t>Los mapas y los importes son sólo un ejemplo, destinado a mostrar de forma gráfica el modelo propuesto</a:t>
            </a: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351837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0" y="5445125"/>
            <a:ext cx="3168650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0">
                <a:solidFill>
                  <a:schemeClr val="tx1"/>
                </a:solidFill>
                <a:latin typeface="Cambria" pitchFamily="18" charset="0"/>
              </a:rPr>
              <a:t>Los mapas y los importes son sólo un ejemplo, destinado a mostrar de forma gráfica el modelo propuesto</a:t>
            </a: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2486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572000" y="5516563"/>
            <a:ext cx="3168650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0">
                <a:solidFill>
                  <a:schemeClr val="tx1"/>
                </a:solidFill>
                <a:latin typeface="Cambria" pitchFamily="18" charset="0"/>
              </a:rPr>
              <a:t>Los mapas y los importes son sólo un ejemplo, destinado a mostrar de forma gráfica el modelo propuesto</a:t>
            </a: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8135937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427538" y="5373688"/>
            <a:ext cx="3168650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0">
                <a:solidFill>
                  <a:schemeClr val="tx1"/>
                </a:solidFill>
                <a:latin typeface="Cambria" pitchFamily="18" charset="0"/>
              </a:rPr>
              <a:t>Los mapas y los importes son sólo un ejemplo, destinado a mostrar de forma gráfica el modelo propuesto</a:t>
            </a:r>
            <a:r>
              <a:rPr lang="es-ES" altLang="es-ES" sz="1600" b="0">
                <a:solidFill>
                  <a:schemeClr val="tx1"/>
                </a:solidFill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613" y="4158139"/>
            <a:ext cx="1512887" cy="1228725"/>
            <a:chOff x="1296" y="890"/>
            <a:chExt cx="4151" cy="3088"/>
          </a:xfrm>
          <a:solidFill>
            <a:srgbClr val="7F794D"/>
          </a:solidFill>
        </p:grpSpPr>
        <p:sp>
          <p:nvSpPr>
            <p:cNvPr id="13329" name="AutoShape 5"/>
            <p:cNvSpPr>
              <a:spLocks noChangeArrowheads="1"/>
            </p:cNvSpPr>
            <p:nvPr/>
          </p:nvSpPr>
          <p:spPr bwMode="auto">
            <a:xfrm>
              <a:off x="2645" y="2432"/>
              <a:ext cx="469" cy="469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sz="1800" b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3330" name="Line 6"/>
            <p:cNvSpPr>
              <a:spLocks noChangeShapeType="1"/>
            </p:cNvSpPr>
            <p:nvPr/>
          </p:nvSpPr>
          <p:spPr bwMode="auto">
            <a:xfrm>
              <a:off x="2335" y="3976"/>
              <a:ext cx="2" cy="2"/>
            </a:xfrm>
            <a:prstGeom prst="line">
              <a:avLst/>
            </a:prstGeom>
            <a:grpFill/>
            <a:ln w="508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31" name="Freeform 7"/>
            <p:cNvSpPr>
              <a:spLocks/>
            </p:cNvSpPr>
            <p:nvPr/>
          </p:nvSpPr>
          <p:spPr bwMode="auto">
            <a:xfrm>
              <a:off x="2680" y="1910"/>
              <a:ext cx="463" cy="448"/>
            </a:xfrm>
            <a:custGeom>
              <a:avLst/>
              <a:gdLst>
                <a:gd name="T0" fmla="*/ 0 w 253"/>
                <a:gd name="T1" fmla="*/ 590 h 268"/>
                <a:gd name="T2" fmla="*/ 13 w 253"/>
                <a:gd name="T3" fmla="*/ 490 h 268"/>
                <a:gd name="T4" fmla="*/ 121 w 253"/>
                <a:gd name="T5" fmla="*/ 428 h 268"/>
                <a:gd name="T6" fmla="*/ 108 w 253"/>
                <a:gd name="T7" fmla="*/ 386 h 268"/>
                <a:gd name="T8" fmla="*/ 234 w 253"/>
                <a:gd name="T9" fmla="*/ 288 h 268"/>
                <a:gd name="T10" fmla="*/ 258 w 253"/>
                <a:gd name="T11" fmla="*/ 229 h 268"/>
                <a:gd name="T12" fmla="*/ 318 w 253"/>
                <a:gd name="T13" fmla="*/ 229 h 268"/>
                <a:gd name="T14" fmla="*/ 326 w 253"/>
                <a:gd name="T15" fmla="*/ 192 h 268"/>
                <a:gd name="T16" fmla="*/ 489 w 253"/>
                <a:gd name="T17" fmla="*/ 55 h 268"/>
                <a:gd name="T18" fmla="*/ 565 w 253"/>
                <a:gd name="T19" fmla="*/ 0 h 268"/>
                <a:gd name="T20" fmla="*/ 653 w 253"/>
                <a:gd name="T21" fmla="*/ 72 h 268"/>
                <a:gd name="T22" fmla="*/ 637 w 253"/>
                <a:gd name="T23" fmla="*/ 115 h 268"/>
                <a:gd name="T24" fmla="*/ 622 w 253"/>
                <a:gd name="T25" fmla="*/ 150 h 268"/>
                <a:gd name="T26" fmla="*/ 690 w 253"/>
                <a:gd name="T27" fmla="*/ 338 h 268"/>
                <a:gd name="T28" fmla="*/ 739 w 253"/>
                <a:gd name="T29" fmla="*/ 349 h 268"/>
                <a:gd name="T30" fmla="*/ 791 w 253"/>
                <a:gd name="T31" fmla="*/ 553 h 268"/>
                <a:gd name="T32" fmla="*/ 847 w 253"/>
                <a:gd name="T33" fmla="*/ 590 h 268"/>
                <a:gd name="T34" fmla="*/ 847 w 253"/>
                <a:gd name="T35" fmla="*/ 625 h 268"/>
                <a:gd name="T36" fmla="*/ 774 w 253"/>
                <a:gd name="T37" fmla="*/ 645 h 268"/>
                <a:gd name="T38" fmla="*/ 791 w 253"/>
                <a:gd name="T39" fmla="*/ 679 h 268"/>
                <a:gd name="T40" fmla="*/ 683 w 253"/>
                <a:gd name="T41" fmla="*/ 645 h 268"/>
                <a:gd name="T42" fmla="*/ 525 w 253"/>
                <a:gd name="T43" fmla="*/ 749 h 268"/>
                <a:gd name="T44" fmla="*/ 505 w 253"/>
                <a:gd name="T45" fmla="*/ 710 h 268"/>
                <a:gd name="T46" fmla="*/ 549 w 253"/>
                <a:gd name="T47" fmla="*/ 669 h 268"/>
                <a:gd name="T48" fmla="*/ 542 w 253"/>
                <a:gd name="T49" fmla="*/ 625 h 268"/>
                <a:gd name="T50" fmla="*/ 382 w 253"/>
                <a:gd name="T51" fmla="*/ 607 h 268"/>
                <a:gd name="T52" fmla="*/ 227 w 253"/>
                <a:gd name="T53" fmla="*/ 525 h 268"/>
                <a:gd name="T54" fmla="*/ 130 w 253"/>
                <a:gd name="T55" fmla="*/ 570 h 268"/>
                <a:gd name="T56" fmla="*/ 0 w 253"/>
                <a:gd name="T57" fmla="*/ 590 h 2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268"/>
                <a:gd name="T89" fmla="*/ 253 w 253"/>
                <a:gd name="T90" fmla="*/ 268 h 2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268">
                  <a:moveTo>
                    <a:pt x="0" y="211"/>
                  </a:moveTo>
                  <a:lnTo>
                    <a:pt x="4" y="175"/>
                  </a:lnTo>
                  <a:lnTo>
                    <a:pt x="36" y="153"/>
                  </a:lnTo>
                  <a:lnTo>
                    <a:pt x="32" y="138"/>
                  </a:lnTo>
                  <a:lnTo>
                    <a:pt x="70" y="103"/>
                  </a:lnTo>
                  <a:lnTo>
                    <a:pt x="77" y="82"/>
                  </a:lnTo>
                  <a:lnTo>
                    <a:pt x="95" y="82"/>
                  </a:lnTo>
                  <a:lnTo>
                    <a:pt x="97" y="69"/>
                  </a:lnTo>
                  <a:lnTo>
                    <a:pt x="146" y="20"/>
                  </a:lnTo>
                  <a:lnTo>
                    <a:pt x="169" y="0"/>
                  </a:lnTo>
                  <a:lnTo>
                    <a:pt x="195" y="26"/>
                  </a:lnTo>
                  <a:lnTo>
                    <a:pt x="190" y="41"/>
                  </a:lnTo>
                  <a:lnTo>
                    <a:pt x="186" y="54"/>
                  </a:lnTo>
                  <a:lnTo>
                    <a:pt x="206" y="121"/>
                  </a:lnTo>
                  <a:lnTo>
                    <a:pt x="221" y="125"/>
                  </a:lnTo>
                  <a:lnTo>
                    <a:pt x="236" y="198"/>
                  </a:lnTo>
                  <a:lnTo>
                    <a:pt x="253" y="211"/>
                  </a:lnTo>
                  <a:lnTo>
                    <a:pt x="253" y="224"/>
                  </a:lnTo>
                  <a:lnTo>
                    <a:pt x="231" y="231"/>
                  </a:lnTo>
                  <a:lnTo>
                    <a:pt x="236" y="243"/>
                  </a:lnTo>
                  <a:lnTo>
                    <a:pt x="204" y="231"/>
                  </a:lnTo>
                  <a:lnTo>
                    <a:pt x="157" y="268"/>
                  </a:lnTo>
                  <a:lnTo>
                    <a:pt x="151" y="254"/>
                  </a:lnTo>
                  <a:lnTo>
                    <a:pt x="164" y="239"/>
                  </a:lnTo>
                  <a:lnTo>
                    <a:pt x="162" y="224"/>
                  </a:lnTo>
                  <a:lnTo>
                    <a:pt x="114" y="217"/>
                  </a:lnTo>
                  <a:lnTo>
                    <a:pt x="68" y="188"/>
                  </a:lnTo>
                  <a:lnTo>
                    <a:pt x="39" y="204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32" name="Freeform 8"/>
            <p:cNvSpPr>
              <a:spLocks/>
            </p:cNvSpPr>
            <p:nvPr/>
          </p:nvSpPr>
          <p:spPr bwMode="auto">
            <a:xfrm>
              <a:off x="1735" y="2154"/>
              <a:ext cx="918" cy="923"/>
            </a:xfrm>
            <a:custGeom>
              <a:avLst/>
              <a:gdLst>
                <a:gd name="T0" fmla="*/ 521 w 502"/>
                <a:gd name="T1" fmla="*/ 104 h 552"/>
                <a:gd name="T2" fmla="*/ 592 w 502"/>
                <a:gd name="T3" fmla="*/ 129 h 552"/>
                <a:gd name="T4" fmla="*/ 715 w 502"/>
                <a:gd name="T5" fmla="*/ 50 h 552"/>
                <a:gd name="T6" fmla="*/ 847 w 502"/>
                <a:gd name="T7" fmla="*/ 0 h 552"/>
                <a:gd name="T8" fmla="*/ 1020 w 502"/>
                <a:gd name="T9" fmla="*/ 92 h 552"/>
                <a:gd name="T10" fmla="*/ 1123 w 502"/>
                <a:gd name="T11" fmla="*/ 104 h 552"/>
                <a:gd name="T12" fmla="*/ 1267 w 502"/>
                <a:gd name="T13" fmla="*/ 124 h 552"/>
                <a:gd name="T14" fmla="*/ 1304 w 502"/>
                <a:gd name="T15" fmla="*/ 217 h 552"/>
                <a:gd name="T16" fmla="*/ 1267 w 502"/>
                <a:gd name="T17" fmla="*/ 296 h 552"/>
                <a:gd name="T18" fmla="*/ 1412 w 502"/>
                <a:gd name="T19" fmla="*/ 440 h 552"/>
                <a:gd name="T20" fmla="*/ 1381 w 502"/>
                <a:gd name="T21" fmla="*/ 498 h 552"/>
                <a:gd name="T22" fmla="*/ 1461 w 502"/>
                <a:gd name="T23" fmla="*/ 582 h 552"/>
                <a:gd name="T24" fmla="*/ 1542 w 502"/>
                <a:gd name="T25" fmla="*/ 669 h 552"/>
                <a:gd name="T26" fmla="*/ 1679 w 502"/>
                <a:gd name="T27" fmla="*/ 674 h 552"/>
                <a:gd name="T28" fmla="*/ 1655 w 502"/>
                <a:gd name="T29" fmla="*/ 762 h 552"/>
                <a:gd name="T30" fmla="*/ 1498 w 502"/>
                <a:gd name="T31" fmla="*/ 831 h 552"/>
                <a:gd name="T32" fmla="*/ 1518 w 502"/>
                <a:gd name="T33" fmla="*/ 931 h 552"/>
                <a:gd name="T34" fmla="*/ 1461 w 502"/>
                <a:gd name="T35" fmla="*/ 1023 h 552"/>
                <a:gd name="T36" fmla="*/ 1361 w 502"/>
                <a:gd name="T37" fmla="*/ 1052 h 552"/>
                <a:gd name="T38" fmla="*/ 1331 w 502"/>
                <a:gd name="T39" fmla="*/ 1112 h 552"/>
                <a:gd name="T40" fmla="*/ 1137 w 502"/>
                <a:gd name="T41" fmla="*/ 1222 h 552"/>
                <a:gd name="T42" fmla="*/ 1158 w 502"/>
                <a:gd name="T43" fmla="*/ 1351 h 552"/>
                <a:gd name="T44" fmla="*/ 1020 w 502"/>
                <a:gd name="T45" fmla="*/ 1356 h 552"/>
                <a:gd name="T46" fmla="*/ 909 w 502"/>
                <a:gd name="T47" fmla="*/ 1435 h 552"/>
                <a:gd name="T48" fmla="*/ 903 w 502"/>
                <a:gd name="T49" fmla="*/ 1518 h 552"/>
                <a:gd name="T50" fmla="*/ 816 w 502"/>
                <a:gd name="T51" fmla="*/ 1532 h 552"/>
                <a:gd name="T52" fmla="*/ 649 w 502"/>
                <a:gd name="T53" fmla="*/ 1485 h 552"/>
                <a:gd name="T54" fmla="*/ 384 w 502"/>
                <a:gd name="T55" fmla="*/ 1344 h 552"/>
                <a:gd name="T56" fmla="*/ 262 w 502"/>
                <a:gd name="T57" fmla="*/ 1344 h 552"/>
                <a:gd name="T58" fmla="*/ 230 w 502"/>
                <a:gd name="T59" fmla="*/ 1334 h 552"/>
                <a:gd name="T60" fmla="*/ 194 w 502"/>
                <a:gd name="T61" fmla="*/ 1281 h 552"/>
                <a:gd name="T62" fmla="*/ 110 w 502"/>
                <a:gd name="T63" fmla="*/ 1202 h 552"/>
                <a:gd name="T64" fmla="*/ 60 w 502"/>
                <a:gd name="T65" fmla="*/ 1124 h 552"/>
                <a:gd name="T66" fmla="*/ 130 w 502"/>
                <a:gd name="T67" fmla="*/ 1018 h 552"/>
                <a:gd name="T68" fmla="*/ 218 w 502"/>
                <a:gd name="T69" fmla="*/ 915 h 552"/>
                <a:gd name="T70" fmla="*/ 267 w 502"/>
                <a:gd name="T71" fmla="*/ 861 h 552"/>
                <a:gd name="T72" fmla="*/ 254 w 502"/>
                <a:gd name="T73" fmla="*/ 769 h 552"/>
                <a:gd name="T74" fmla="*/ 181 w 502"/>
                <a:gd name="T75" fmla="*/ 727 h 552"/>
                <a:gd name="T76" fmla="*/ 174 w 502"/>
                <a:gd name="T77" fmla="*/ 637 h 552"/>
                <a:gd name="T78" fmla="*/ 110 w 502"/>
                <a:gd name="T79" fmla="*/ 553 h 552"/>
                <a:gd name="T80" fmla="*/ 60 w 502"/>
                <a:gd name="T81" fmla="*/ 482 h 552"/>
                <a:gd name="T82" fmla="*/ 0 w 502"/>
                <a:gd name="T83" fmla="*/ 420 h 552"/>
                <a:gd name="T84" fmla="*/ 335 w 502"/>
                <a:gd name="T85" fmla="*/ 336 h 552"/>
                <a:gd name="T86" fmla="*/ 399 w 502"/>
                <a:gd name="T87" fmla="*/ 313 h 552"/>
                <a:gd name="T88" fmla="*/ 441 w 502"/>
                <a:gd name="T89" fmla="*/ 217 h 5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2"/>
                <a:gd name="T136" fmla="*/ 0 h 552"/>
                <a:gd name="T137" fmla="*/ 502 w 502"/>
                <a:gd name="T138" fmla="*/ 552 h 5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2" h="552">
                  <a:moveTo>
                    <a:pt x="125" y="52"/>
                  </a:moveTo>
                  <a:lnTo>
                    <a:pt x="156" y="37"/>
                  </a:lnTo>
                  <a:lnTo>
                    <a:pt x="173" y="50"/>
                  </a:lnTo>
                  <a:lnTo>
                    <a:pt x="177" y="46"/>
                  </a:lnTo>
                  <a:lnTo>
                    <a:pt x="190" y="24"/>
                  </a:lnTo>
                  <a:lnTo>
                    <a:pt x="214" y="18"/>
                  </a:lnTo>
                  <a:lnTo>
                    <a:pt x="237" y="0"/>
                  </a:lnTo>
                  <a:lnTo>
                    <a:pt x="253" y="0"/>
                  </a:lnTo>
                  <a:lnTo>
                    <a:pt x="285" y="37"/>
                  </a:lnTo>
                  <a:lnTo>
                    <a:pt x="305" y="33"/>
                  </a:lnTo>
                  <a:lnTo>
                    <a:pt x="319" y="42"/>
                  </a:lnTo>
                  <a:lnTo>
                    <a:pt x="336" y="37"/>
                  </a:lnTo>
                  <a:lnTo>
                    <a:pt x="355" y="56"/>
                  </a:lnTo>
                  <a:lnTo>
                    <a:pt x="379" y="44"/>
                  </a:lnTo>
                  <a:lnTo>
                    <a:pt x="388" y="50"/>
                  </a:lnTo>
                  <a:lnTo>
                    <a:pt x="390" y="78"/>
                  </a:lnTo>
                  <a:lnTo>
                    <a:pt x="396" y="89"/>
                  </a:lnTo>
                  <a:lnTo>
                    <a:pt x="379" y="106"/>
                  </a:lnTo>
                  <a:lnTo>
                    <a:pt x="381" y="118"/>
                  </a:lnTo>
                  <a:lnTo>
                    <a:pt x="422" y="157"/>
                  </a:lnTo>
                  <a:lnTo>
                    <a:pt x="428" y="163"/>
                  </a:lnTo>
                  <a:lnTo>
                    <a:pt x="413" y="178"/>
                  </a:lnTo>
                  <a:lnTo>
                    <a:pt x="422" y="194"/>
                  </a:lnTo>
                  <a:lnTo>
                    <a:pt x="437" y="208"/>
                  </a:lnTo>
                  <a:lnTo>
                    <a:pt x="446" y="239"/>
                  </a:lnTo>
                  <a:lnTo>
                    <a:pt x="461" y="239"/>
                  </a:lnTo>
                  <a:lnTo>
                    <a:pt x="493" y="232"/>
                  </a:lnTo>
                  <a:lnTo>
                    <a:pt x="502" y="241"/>
                  </a:lnTo>
                  <a:lnTo>
                    <a:pt x="500" y="264"/>
                  </a:lnTo>
                  <a:lnTo>
                    <a:pt x="495" y="273"/>
                  </a:lnTo>
                  <a:lnTo>
                    <a:pt x="473" y="279"/>
                  </a:lnTo>
                  <a:lnTo>
                    <a:pt x="448" y="297"/>
                  </a:lnTo>
                  <a:lnTo>
                    <a:pt x="448" y="316"/>
                  </a:lnTo>
                  <a:lnTo>
                    <a:pt x="454" y="333"/>
                  </a:lnTo>
                  <a:lnTo>
                    <a:pt x="437" y="355"/>
                  </a:lnTo>
                  <a:lnTo>
                    <a:pt x="437" y="366"/>
                  </a:lnTo>
                  <a:lnTo>
                    <a:pt x="426" y="378"/>
                  </a:lnTo>
                  <a:lnTo>
                    <a:pt x="407" y="376"/>
                  </a:lnTo>
                  <a:lnTo>
                    <a:pt x="398" y="385"/>
                  </a:lnTo>
                  <a:lnTo>
                    <a:pt x="398" y="398"/>
                  </a:lnTo>
                  <a:lnTo>
                    <a:pt x="364" y="411"/>
                  </a:lnTo>
                  <a:lnTo>
                    <a:pt x="340" y="437"/>
                  </a:lnTo>
                  <a:lnTo>
                    <a:pt x="338" y="452"/>
                  </a:lnTo>
                  <a:lnTo>
                    <a:pt x="346" y="483"/>
                  </a:lnTo>
                  <a:lnTo>
                    <a:pt x="327" y="503"/>
                  </a:lnTo>
                  <a:lnTo>
                    <a:pt x="305" y="485"/>
                  </a:lnTo>
                  <a:lnTo>
                    <a:pt x="297" y="485"/>
                  </a:lnTo>
                  <a:lnTo>
                    <a:pt x="272" y="513"/>
                  </a:lnTo>
                  <a:lnTo>
                    <a:pt x="277" y="533"/>
                  </a:lnTo>
                  <a:lnTo>
                    <a:pt x="270" y="543"/>
                  </a:lnTo>
                  <a:lnTo>
                    <a:pt x="255" y="537"/>
                  </a:lnTo>
                  <a:lnTo>
                    <a:pt x="244" y="548"/>
                  </a:lnTo>
                  <a:lnTo>
                    <a:pt x="237" y="552"/>
                  </a:lnTo>
                  <a:lnTo>
                    <a:pt x="194" y="531"/>
                  </a:lnTo>
                  <a:lnTo>
                    <a:pt x="132" y="509"/>
                  </a:lnTo>
                  <a:lnTo>
                    <a:pt x="115" y="481"/>
                  </a:lnTo>
                  <a:lnTo>
                    <a:pt x="89" y="494"/>
                  </a:lnTo>
                  <a:lnTo>
                    <a:pt x="78" y="481"/>
                  </a:lnTo>
                  <a:lnTo>
                    <a:pt x="65" y="485"/>
                  </a:lnTo>
                  <a:lnTo>
                    <a:pt x="69" y="477"/>
                  </a:lnTo>
                  <a:lnTo>
                    <a:pt x="61" y="464"/>
                  </a:lnTo>
                  <a:lnTo>
                    <a:pt x="58" y="458"/>
                  </a:lnTo>
                  <a:lnTo>
                    <a:pt x="33" y="437"/>
                  </a:lnTo>
                  <a:lnTo>
                    <a:pt x="33" y="430"/>
                  </a:lnTo>
                  <a:lnTo>
                    <a:pt x="18" y="416"/>
                  </a:lnTo>
                  <a:lnTo>
                    <a:pt x="18" y="402"/>
                  </a:lnTo>
                  <a:lnTo>
                    <a:pt x="29" y="381"/>
                  </a:lnTo>
                  <a:lnTo>
                    <a:pt x="39" y="364"/>
                  </a:lnTo>
                  <a:lnTo>
                    <a:pt x="39" y="349"/>
                  </a:lnTo>
                  <a:lnTo>
                    <a:pt x="65" y="327"/>
                  </a:lnTo>
                  <a:lnTo>
                    <a:pt x="76" y="322"/>
                  </a:lnTo>
                  <a:lnTo>
                    <a:pt x="80" y="308"/>
                  </a:lnTo>
                  <a:lnTo>
                    <a:pt x="85" y="281"/>
                  </a:lnTo>
                  <a:lnTo>
                    <a:pt x="76" y="275"/>
                  </a:lnTo>
                  <a:lnTo>
                    <a:pt x="63" y="277"/>
                  </a:lnTo>
                  <a:lnTo>
                    <a:pt x="54" y="260"/>
                  </a:lnTo>
                  <a:lnTo>
                    <a:pt x="52" y="234"/>
                  </a:lnTo>
                  <a:lnTo>
                    <a:pt x="52" y="228"/>
                  </a:lnTo>
                  <a:lnTo>
                    <a:pt x="35" y="217"/>
                  </a:lnTo>
                  <a:lnTo>
                    <a:pt x="33" y="198"/>
                  </a:lnTo>
                  <a:lnTo>
                    <a:pt x="26" y="187"/>
                  </a:lnTo>
                  <a:lnTo>
                    <a:pt x="18" y="172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76" y="150"/>
                  </a:lnTo>
                  <a:lnTo>
                    <a:pt x="100" y="120"/>
                  </a:lnTo>
                  <a:lnTo>
                    <a:pt x="115" y="122"/>
                  </a:lnTo>
                  <a:lnTo>
                    <a:pt x="119" y="112"/>
                  </a:lnTo>
                  <a:lnTo>
                    <a:pt x="125" y="93"/>
                  </a:lnTo>
                  <a:lnTo>
                    <a:pt x="132" y="78"/>
                  </a:lnTo>
                  <a:lnTo>
                    <a:pt x="125" y="5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33" name="Freeform 9"/>
            <p:cNvSpPr>
              <a:spLocks/>
            </p:cNvSpPr>
            <p:nvPr/>
          </p:nvSpPr>
          <p:spPr bwMode="auto">
            <a:xfrm>
              <a:off x="2423" y="1838"/>
              <a:ext cx="1415" cy="1224"/>
            </a:xfrm>
            <a:custGeom>
              <a:avLst/>
              <a:gdLst>
                <a:gd name="T0" fmla="*/ 210 w 774"/>
                <a:gd name="T1" fmla="*/ 704 h 732"/>
                <a:gd name="T2" fmla="*/ 360 w 774"/>
                <a:gd name="T3" fmla="*/ 632 h 732"/>
                <a:gd name="T4" fmla="*/ 472 w 774"/>
                <a:gd name="T5" fmla="*/ 711 h 732"/>
                <a:gd name="T6" fmla="*/ 846 w 774"/>
                <a:gd name="T7" fmla="*/ 721 h 732"/>
                <a:gd name="T8" fmla="*/ 1009 w 774"/>
                <a:gd name="T9" fmla="*/ 789 h 732"/>
                <a:gd name="T10" fmla="*/ 1143 w 774"/>
                <a:gd name="T11" fmla="*/ 766 h 732"/>
                <a:gd name="T12" fmla="*/ 1307 w 774"/>
                <a:gd name="T13" fmla="*/ 746 h 732"/>
                <a:gd name="T14" fmla="*/ 1199 w 774"/>
                <a:gd name="T15" fmla="*/ 475 h 732"/>
                <a:gd name="T16" fmla="*/ 1086 w 774"/>
                <a:gd name="T17" fmla="*/ 266 h 732"/>
                <a:gd name="T18" fmla="*/ 1137 w 774"/>
                <a:gd name="T19" fmla="*/ 84 h 732"/>
                <a:gd name="T20" fmla="*/ 1294 w 774"/>
                <a:gd name="T21" fmla="*/ 37 h 732"/>
                <a:gd name="T22" fmla="*/ 1417 w 774"/>
                <a:gd name="T23" fmla="*/ 30 h 732"/>
                <a:gd name="T24" fmla="*/ 1654 w 774"/>
                <a:gd name="T25" fmla="*/ 64 h 732"/>
                <a:gd name="T26" fmla="*/ 1691 w 774"/>
                <a:gd name="T27" fmla="*/ 182 h 732"/>
                <a:gd name="T28" fmla="*/ 1932 w 774"/>
                <a:gd name="T29" fmla="*/ 100 h 732"/>
                <a:gd name="T30" fmla="*/ 2146 w 774"/>
                <a:gd name="T31" fmla="*/ 396 h 732"/>
                <a:gd name="T32" fmla="*/ 2166 w 774"/>
                <a:gd name="T33" fmla="*/ 458 h 732"/>
                <a:gd name="T34" fmla="*/ 2091 w 774"/>
                <a:gd name="T35" fmla="*/ 465 h 732"/>
                <a:gd name="T36" fmla="*/ 2042 w 774"/>
                <a:gd name="T37" fmla="*/ 542 h 732"/>
                <a:gd name="T38" fmla="*/ 2091 w 774"/>
                <a:gd name="T39" fmla="*/ 694 h 732"/>
                <a:gd name="T40" fmla="*/ 2305 w 774"/>
                <a:gd name="T41" fmla="*/ 799 h 732"/>
                <a:gd name="T42" fmla="*/ 2400 w 774"/>
                <a:gd name="T43" fmla="*/ 936 h 732"/>
                <a:gd name="T44" fmla="*/ 2336 w 774"/>
                <a:gd name="T45" fmla="*/ 1032 h 732"/>
                <a:gd name="T46" fmla="*/ 2283 w 774"/>
                <a:gd name="T47" fmla="*/ 1207 h 732"/>
                <a:gd name="T48" fmla="*/ 2430 w 774"/>
                <a:gd name="T49" fmla="*/ 1274 h 732"/>
                <a:gd name="T50" fmla="*/ 2417 w 774"/>
                <a:gd name="T51" fmla="*/ 1455 h 732"/>
                <a:gd name="T52" fmla="*/ 2587 w 774"/>
                <a:gd name="T53" fmla="*/ 1557 h 732"/>
                <a:gd name="T54" fmla="*/ 2523 w 774"/>
                <a:gd name="T55" fmla="*/ 1647 h 732"/>
                <a:gd name="T56" fmla="*/ 2393 w 774"/>
                <a:gd name="T57" fmla="*/ 1627 h 732"/>
                <a:gd name="T58" fmla="*/ 2309 w 774"/>
                <a:gd name="T59" fmla="*/ 1622 h 732"/>
                <a:gd name="T60" fmla="*/ 2247 w 774"/>
                <a:gd name="T61" fmla="*/ 1777 h 732"/>
                <a:gd name="T62" fmla="*/ 2139 w 774"/>
                <a:gd name="T63" fmla="*/ 1821 h 732"/>
                <a:gd name="T64" fmla="*/ 2049 w 774"/>
                <a:gd name="T65" fmla="*/ 1873 h 732"/>
                <a:gd name="T66" fmla="*/ 1848 w 774"/>
                <a:gd name="T67" fmla="*/ 1956 h 732"/>
                <a:gd name="T68" fmla="*/ 1647 w 774"/>
                <a:gd name="T69" fmla="*/ 2013 h 732"/>
                <a:gd name="T70" fmla="*/ 1585 w 774"/>
                <a:gd name="T71" fmla="*/ 1767 h 732"/>
                <a:gd name="T72" fmla="*/ 1448 w 774"/>
                <a:gd name="T73" fmla="*/ 1777 h 732"/>
                <a:gd name="T74" fmla="*/ 1300 w 774"/>
                <a:gd name="T75" fmla="*/ 1777 h 732"/>
                <a:gd name="T76" fmla="*/ 1086 w 774"/>
                <a:gd name="T77" fmla="*/ 1814 h 732"/>
                <a:gd name="T78" fmla="*/ 909 w 774"/>
                <a:gd name="T79" fmla="*/ 1793 h 732"/>
                <a:gd name="T80" fmla="*/ 642 w 774"/>
                <a:gd name="T81" fmla="*/ 1831 h 732"/>
                <a:gd name="T82" fmla="*/ 291 w 774"/>
                <a:gd name="T83" fmla="*/ 1677 h 732"/>
                <a:gd name="T84" fmla="*/ 194 w 774"/>
                <a:gd name="T85" fmla="*/ 1510 h 732"/>
                <a:gd name="T86" fmla="*/ 230 w 774"/>
                <a:gd name="T87" fmla="*/ 1359 h 732"/>
                <a:gd name="T88" fmla="*/ 404 w 774"/>
                <a:gd name="T89" fmla="*/ 1261 h 732"/>
                <a:gd name="T90" fmla="*/ 331 w 774"/>
                <a:gd name="T91" fmla="*/ 1182 h 732"/>
                <a:gd name="T92" fmla="*/ 201 w 774"/>
                <a:gd name="T93" fmla="*/ 1140 h 732"/>
                <a:gd name="T94" fmla="*/ 124 w 774"/>
                <a:gd name="T95" fmla="*/ 1027 h 732"/>
                <a:gd name="T96" fmla="*/ 7 w 774"/>
                <a:gd name="T97" fmla="*/ 836 h 7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732"/>
                <a:gd name="T149" fmla="*/ 774 w 774"/>
                <a:gd name="T150" fmla="*/ 732 h 7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732">
                  <a:moveTo>
                    <a:pt x="20" y="276"/>
                  </a:moveTo>
                  <a:lnTo>
                    <a:pt x="41" y="258"/>
                  </a:lnTo>
                  <a:lnTo>
                    <a:pt x="63" y="252"/>
                  </a:lnTo>
                  <a:lnTo>
                    <a:pt x="85" y="249"/>
                  </a:lnTo>
                  <a:lnTo>
                    <a:pt x="91" y="233"/>
                  </a:lnTo>
                  <a:lnTo>
                    <a:pt x="108" y="226"/>
                  </a:lnTo>
                  <a:lnTo>
                    <a:pt x="119" y="241"/>
                  </a:lnTo>
                  <a:lnTo>
                    <a:pt x="125" y="258"/>
                  </a:lnTo>
                  <a:lnTo>
                    <a:pt x="141" y="254"/>
                  </a:lnTo>
                  <a:lnTo>
                    <a:pt x="173" y="247"/>
                  </a:lnTo>
                  <a:lnTo>
                    <a:pt x="209" y="231"/>
                  </a:lnTo>
                  <a:lnTo>
                    <a:pt x="253" y="258"/>
                  </a:lnTo>
                  <a:lnTo>
                    <a:pt x="298" y="267"/>
                  </a:lnTo>
                  <a:lnTo>
                    <a:pt x="302" y="278"/>
                  </a:lnTo>
                  <a:lnTo>
                    <a:pt x="302" y="282"/>
                  </a:lnTo>
                  <a:lnTo>
                    <a:pt x="289" y="297"/>
                  </a:lnTo>
                  <a:lnTo>
                    <a:pt x="298" y="313"/>
                  </a:lnTo>
                  <a:lnTo>
                    <a:pt x="342" y="274"/>
                  </a:lnTo>
                  <a:lnTo>
                    <a:pt x="374" y="289"/>
                  </a:lnTo>
                  <a:lnTo>
                    <a:pt x="372" y="274"/>
                  </a:lnTo>
                  <a:lnTo>
                    <a:pt x="391" y="267"/>
                  </a:lnTo>
                  <a:lnTo>
                    <a:pt x="391" y="254"/>
                  </a:lnTo>
                  <a:lnTo>
                    <a:pt x="374" y="239"/>
                  </a:lnTo>
                  <a:lnTo>
                    <a:pt x="359" y="170"/>
                  </a:lnTo>
                  <a:lnTo>
                    <a:pt x="357" y="166"/>
                  </a:lnTo>
                  <a:lnTo>
                    <a:pt x="349" y="166"/>
                  </a:lnTo>
                  <a:lnTo>
                    <a:pt x="325" y="95"/>
                  </a:lnTo>
                  <a:lnTo>
                    <a:pt x="333" y="69"/>
                  </a:lnTo>
                  <a:lnTo>
                    <a:pt x="308" y="43"/>
                  </a:lnTo>
                  <a:lnTo>
                    <a:pt x="340" y="30"/>
                  </a:lnTo>
                  <a:lnTo>
                    <a:pt x="364" y="9"/>
                  </a:lnTo>
                  <a:lnTo>
                    <a:pt x="381" y="2"/>
                  </a:lnTo>
                  <a:lnTo>
                    <a:pt x="387" y="13"/>
                  </a:lnTo>
                  <a:lnTo>
                    <a:pt x="398" y="13"/>
                  </a:lnTo>
                  <a:lnTo>
                    <a:pt x="416" y="0"/>
                  </a:lnTo>
                  <a:lnTo>
                    <a:pt x="424" y="11"/>
                  </a:lnTo>
                  <a:lnTo>
                    <a:pt x="437" y="9"/>
                  </a:lnTo>
                  <a:lnTo>
                    <a:pt x="465" y="19"/>
                  </a:lnTo>
                  <a:lnTo>
                    <a:pt x="495" y="23"/>
                  </a:lnTo>
                  <a:lnTo>
                    <a:pt x="476" y="36"/>
                  </a:lnTo>
                  <a:lnTo>
                    <a:pt x="491" y="73"/>
                  </a:lnTo>
                  <a:lnTo>
                    <a:pt x="506" y="65"/>
                  </a:lnTo>
                  <a:lnTo>
                    <a:pt x="543" y="63"/>
                  </a:lnTo>
                  <a:lnTo>
                    <a:pt x="560" y="52"/>
                  </a:lnTo>
                  <a:lnTo>
                    <a:pt x="578" y="36"/>
                  </a:lnTo>
                  <a:lnTo>
                    <a:pt x="626" y="83"/>
                  </a:lnTo>
                  <a:lnTo>
                    <a:pt x="643" y="92"/>
                  </a:lnTo>
                  <a:lnTo>
                    <a:pt x="642" y="142"/>
                  </a:lnTo>
                  <a:lnTo>
                    <a:pt x="655" y="148"/>
                  </a:lnTo>
                  <a:lnTo>
                    <a:pt x="654" y="160"/>
                  </a:lnTo>
                  <a:lnTo>
                    <a:pt x="648" y="164"/>
                  </a:lnTo>
                  <a:lnTo>
                    <a:pt x="640" y="158"/>
                  </a:lnTo>
                  <a:lnTo>
                    <a:pt x="634" y="160"/>
                  </a:lnTo>
                  <a:lnTo>
                    <a:pt x="626" y="166"/>
                  </a:lnTo>
                  <a:lnTo>
                    <a:pt x="625" y="179"/>
                  </a:lnTo>
                  <a:lnTo>
                    <a:pt x="618" y="187"/>
                  </a:lnTo>
                  <a:lnTo>
                    <a:pt x="611" y="194"/>
                  </a:lnTo>
                  <a:lnTo>
                    <a:pt x="601" y="198"/>
                  </a:lnTo>
                  <a:lnTo>
                    <a:pt x="611" y="220"/>
                  </a:lnTo>
                  <a:lnTo>
                    <a:pt x="626" y="248"/>
                  </a:lnTo>
                  <a:lnTo>
                    <a:pt x="648" y="240"/>
                  </a:lnTo>
                  <a:lnTo>
                    <a:pt x="676" y="283"/>
                  </a:lnTo>
                  <a:lnTo>
                    <a:pt x="690" y="286"/>
                  </a:lnTo>
                  <a:lnTo>
                    <a:pt x="706" y="297"/>
                  </a:lnTo>
                  <a:lnTo>
                    <a:pt x="716" y="313"/>
                  </a:lnTo>
                  <a:lnTo>
                    <a:pt x="718" y="335"/>
                  </a:lnTo>
                  <a:lnTo>
                    <a:pt x="704" y="354"/>
                  </a:lnTo>
                  <a:lnTo>
                    <a:pt x="697" y="356"/>
                  </a:lnTo>
                  <a:lnTo>
                    <a:pt x="699" y="369"/>
                  </a:lnTo>
                  <a:lnTo>
                    <a:pt x="672" y="376"/>
                  </a:lnTo>
                  <a:lnTo>
                    <a:pt x="663" y="421"/>
                  </a:lnTo>
                  <a:lnTo>
                    <a:pt x="683" y="432"/>
                  </a:lnTo>
                  <a:lnTo>
                    <a:pt x="701" y="436"/>
                  </a:lnTo>
                  <a:lnTo>
                    <a:pt x="720" y="447"/>
                  </a:lnTo>
                  <a:lnTo>
                    <a:pt x="727" y="456"/>
                  </a:lnTo>
                  <a:lnTo>
                    <a:pt x="718" y="481"/>
                  </a:lnTo>
                  <a:lnTo>
                    <a:pt x="718" y="507"/>
                  </a:lnTo>
                  <a:lnTo>
                    <a:pt x="723" y="520"/>
                  </a:lnTo>
                  <a:lnTo>
                    <a:pt x="764" y="535"/>
                  </a:lnTo>
                  <a:lnTo>
                    <a:pt x="772" y="542"/>
                  </a:lnTo>
                  <a:lnTo>
                    <a:pt x="774" y="557"/>
                  </a:lnTo>
                  <a:lnTo>
                    <a:pt x="766" y="567"/>
                  </a:lnTo>
                  <a:lnTo>
                    <a:pt x="760" y="580"/>
                  </a:lnTo>
                  <a:lnTo>
                    <a:pt x="755" y="589"/>
                  </a:lnTo>
                  <a:lnTo>
                    <a:pt x="742" y="574"/>
                  </a:lnTo>
                  <a:lnTo>
                    <a:pt x="733" y="572"/>
                  </a:lnTo>
                  <a:lnTo>
                    <a:pt x="716" y="582"/>
                  </a:lnTo>
                  <a:lnTo>
                    <a:pt x="708" y="587"/>
                  </a:lnTo>
                  <a:lnTo>
                    <a:pt x="699" y="574"/>
                  </a:lnTo>
                  <a:lnTo>
                    <a:pt x="691" y="580"/>
                  </a:lnTo>
                  <a:lnTo>
                    <a:pt x="693" y="598"/>
                  </a:lnTo>
                  <a:lnTo>
                    <a:pt x="683" y="623"/>
                  </a:lnTo>
                  <a:lnTo>
                    <a:pt x="672" y="636"/>
                  </a:lnTo>
                  <a:lnTo>
                    <a:pt x="674" y="649"/>
                  </a:lnTo>
                  <a:lnTo>
                    <a:pt x="646" y="664"/>
                  </a:lnTo>
                  <a:lnTo>
                    <a:pt x="640" y="651"/>
                  </a:lnTo>
                  <a:lnTo>
                    <a:pt x="633" y="651"/>
                  </a:lnTo>
                  <a:lnTo>
                    <a:pt x="613" y="655"/>
                  </a:lnTo>
                  <a:lnTo>
                    <a:pt x="613" y="670"/>
                  </a:lnTo>
                  <a:lnTo>
                    <a:pt x="595" y="670"/>
                  </a:lnTo>
                  <a:lnTo>
                    <a:pt x="577" y="687"/>
                  </a:lnTo>
                  <a:lnTo>
                    <a:pt x="553" y="700"/>
                  </a:lnTo>
                  <a:lnTo>
                    <a:pt x="523" y="732"/>
                  </a:lnTo>
                  <a:lnTo>
                    <a:pt x="495" y="726"/>
                  </a:lnTo>
                  <a:lnTo>
                    <a:pt x="493" y="720"/>
                  </a:lnTo>
                  <a:lnTo>
                    <a:pt x="519" y="678"/>
                  </a:lnTo>
                  <a:lnTo>
                    <a:pt x="485" y="628"/>
                  </a:lnTo>
                  <a:lnTo>
                    <a:pt x="474" y="632"/>
                  </a:lnTo>
                  <a:lnTo>
                    <a:pt x="447" y="621"/>
                  </a:lnTo>
                  <a:lnTo>
                    <a:pt x="441" y="626"/>
                  </a:lnTo>
                  <a:lnTo>
                    <a:pt x="433" y="636"/>
                  </a:lnTo>
                  <a:lnTo>
                    <a:pt x="418" y="632"/>
                  </a:lnTo>
                  <a:lnTo>
                    <a:pt x="405" y="651"/>
                  </a:lnTo>
                  <a:lnTo>
                    <a:pt x="389" y="636"/>
                  </a:lnTo>
                  <a:lnTo>
                    <a:pt x="366" y="641"/>
                  </a:lnTo>
                  <a:lnTo>
                    <a:pt x="342" y="632"/>
                  </a:lnTo>
                  <a:lnTo>
                    <a:pt x="325" y="649"/>
                  </a:lnTo>
                  <a:lnTo>
                    <a:pt x="306" y="641"/>
                  </a:lnTo>
                  <a:lnTo>
                    <a:pt x="291" y="657"/>
                  </a:lnTo>
                  <a:lnTo>
                    <a:pt x="272" y="641"/>
                  </a:lnTo>
                  <a:lnTo>
                    <a:pt x="259" y="647"/>
                  </a:lnTo>
                  <a:lnTo>
                    <a:pt x="211" y="655"/>
                  </a:lnTo>
                  <a:lnTo>
                    <a:pt x="192" y="655"/>
                  </a:lnTo>
                  <a:lnTo>
                    <a:pt x="186" y="662"/>
                  </a:lnTo>
                  <a:lnTo>
                    <a:pt x="106" y="604"/>
                  </a:lnTo>
                  <a:lnTo>
                    <a:pt x="87" y="600"/>
                  </a:lnTo>
                  <a:lnTo>
                    <a:pt x="49" y="567"/>
                  </a:lnTo>
                  <a:lnTo>
                    <a:pt x="58" y="551"/>
                  </a:lnTo>
                  <a:lnTo>
                    <a:pt x="58" y="540"/>
                  </a:lnTo>
                  <a:lnTo>
                    <a:pt x="76" y="524"/>
                  </a:lnTo>
                  <a:lnTo>
                    <a:pt x="69" y="505"/>
                  </a:lnTo>
                  <a:lnTo>
                    <a:pt x="69" y="486"/>
                  </a:lnTo>
                  <a:lnTo>
                    <a:pt x="97" y="468"/>
                  </a:lnTo>
                  <a:lnTo>
                    <a:pt x="117" y="462"/>
                  </a:lnTo>
                  <a:lnTo>
                    <a:pt x="121" y="451"/>
                  </a:lnTo>
                  <a:lnTo>
                    <a:pt x="125" y="430"/>
                  </a:lnTo>
                  <a:lnTo>
                    <a:pt x="117" y="421"/>
                  </a:lnTo>
                  <a:lnTo>
                    <a:pt x="99" y="423"/>
                  </a:lnTo>
                  <a:lnTo>
                    <a:pt x="85" y="428"/>
                  </a:lnTo>
                  <a:lnTo>
                    <a:pt x="69" y="428"/>
                  </a:lnTo>
                  <a:lnTo>
                    <a:pt x="60" y="408"/>
                  </a:lnTo>
                  <a:lnTo>
                    <a:pt x="60" y="397"/>
                  </a:lnTo>
                  <a:lnTo>
                    <a:pt x="43" y="382"/>
                  </a:lnTo>
                  <a:lnTo>
                    <a:pt x="37" y="367"/>
                  </a:lnTo>
                  <a:lnTo>
                    <a:pt x="49" y="352"/>
                  </a:lnTo>
                  <a:lnTo>
                    <a:pt x="4" y="307"/>
                  </a:lnTo>
                  <a:lnTo>
                    <a:pt x="2" y="299"/>
                  </a:lnTo>
                  <a:lnTo>
                    <a:pt x="0" y="295"/>
                  </a:lnTo>
                  <a:lnTo>
                    <a:pt x="20" y="27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34" name="Freeform 10"/>
            <p:cNvSpPr>
              <a:spLocks/>
            </p:cNvSpPr>
            <p:nvPr/>
          </p:nvSpPr>
          <p:spPr bwMode="auto">
            <a:xfrm>
              <a:off x="1676" y="2783"/>
              <a:ext cx="1946" cy="996"/>
            </a:xfrm>
            <a:custGeom>
              <a:avLst/>
              <a:gdLst>
                <a:gd name="T0" fmla="*/ 404 w 1064"/>
                <a:gd name="T1" fmla="*/ 329 h 596"/>
                <a:gd name="T2" fmla="*/ 549 w 1064"/>
                <a:gd name="T3" fmla="*/ 374 h 596"/>
                <a:gd name="T4" fmla="*/ 933 w 1064"/>
                <a:gd name="T5" fmla="*/ 478 h 596"/>
                <a:gd name="T6" fmla="*/ 1033 w 1064"/>
                <a:gd name="T7" fmla="*/ 433 h 596"/>
                <a:gd name="T8" fmla="*/ 1097 w 1064"/>
                <a:gd name="T9" fmla="*/ 307 h 596"/>
                <a:gd name="T10" fmla="*/ 1271 w 1064"/>
                <a:gd name="T11" fmla="*/ 299 h 596"/>
                <a:gd name="T12" fmla="*/ 1247 w 1064"/>
                <a:gd name="T13" fmla="*/ 167 h 596"/>
                <a:gd name="T14" fmla="*/ 1438 w 1064"/>
                <a:gd name="T15" fmla="*/ 64 h 596"/>
                <a:gd name="T16" fmla="*/ 1502 w 1064"/>
                <a:gd name="T17" fmla="*/ 3 h 596"/>
                <a:gd name="T18" fmla="*/ 1727 w 1064"/>
                <a:gd name="T19" fmla="*/ 112 h 596"/>
                <a:gd name="T20" fmla="*/ 2094 w 1064"/>
                <a:gd name="T21" fmla="*/ 251 h 596"/>
                <a:gd name="T22" fmla="*/ 2275 w 1064"/>
                <a:gd name="T23" fmla="*/ 212 h 596"/>
                <a:gd name="T24" fmla="*/ 2454 w 1064"/>
                <a:gd name="T25" fmla="*/ 237 h 596"/>
                <a:gd name="T26" fmla="*/ 2667 w 1064"/>
                <a:gd name="T27" fmla="*/ 199 h 596"/>
                <a:gd name="T28" fmla="*/ 2813 w 1064"/>
                <a:gd name="T29" fmla="*/ 199 h 596"/>
                <a:gd name="T30" fmla="*/ 2987 w 1064"/>
                <a:gd name="T31" fmla="*/ 179 h 596"/>
                <a:gd name="T32" fmla="*/ 3021 w 1064"/>
                <a:gd name="T33" fmla="*/ 450 h 596"/>
                <a:gd name="T34" fmla="*/ 3168 w 1064"/>
                <a:gd name="T35" fmla="*/ 486 h 596"/>
                <a:gd name="T36" fmla="*/ 3334 w 1064"/>
                <a:gd name="T37" fmla="*/ 608 h 596"/>
                <a:gd name="T38" fmla="*/ 3369 w 1064"/>
                <a:gd name="T39" fmla="*/ 715 h 596"/>
                <a:gd name="T40" fmla="*/ 3535 w 1064"/>
                <a:gd name="T41" fmla="*/ 861 h 596"/>
                <a:gd name="T42" fmla="*/ 3506 w 1064"/>
                <a:gd name="T43" fmla="*/ 912 h 596"/>
                <a:gd name="T44" fmla="*/ 3395 w 1064"/>
                <a:gd name="T45" fmla="*/ 1106 h 596"/>
                <a:gd name="T46" fmla="*/ 3288 w 1064"/>
                <a:gd name="T47" fmla="*/ 1265 h 596"/>
                <a:gd name="T48" fmla="*/ 3159 w 1064"/>
                <a:gd name="T49" fmla="*/ 1212 h 596"/>
                <a:gd name="T50" fmla="*/ 2921 w 1064"/>
                <a:gd name="T51" fmla="*/ 1285 h 596"/>
                <a:gd name="T52" fmla="*/ 2796 w 1064"/>
                <a:gd name="T53" fmla="*/ 1248 h 596"/>
                <a:gd name="T54" fmla="*/ 2639 w 1064"/>
                <a:gd name="T55" fmla="*/ 1248 h 596"/>
                <a:gd name="T56" fmla="*/ 2495 w 1064"/>
                <a:gd name="T57" fmla="*/ 1278 h 596"/>
                <a:gd name="T58" fmla="*/ 2332 w 1064"/>
                <a:gd name="T59" fmla="*/ 1240 h 596"/>
                <a:gd name="T60" fmla="*/ 2138 w 1064"/>
                <a:gd name="T61" fmla="*/ 1265 h 596"/>
                <a:gd name="T62" fmla="*/ 1900 w 1064"/>
                <a:gd name="T63" fmla="*/ 1260 h 596"/>
                <a:gd name="T64" fmla="*/ 1626 w 1064"/>
                <a:gd name="T65" fmla="*/ 1405 h 596"/>
                <a:gd name="T66" fmla="*/ 1458 w 1064"/>
                <a:gd name="T67" fmla="*/ 1427 h 596"/>
                <a:gd name="T68" fmla="*/ 1339 w 1064"/>
                <a:gd name="T69" fmla="*/ 1573 h 596"/>
                <a:gd name="T70" fmla="*/ 1271 w 1064"/>
                <a:gd name="T71" fmla="*/ 1584 h 596"/>
                <a:gd name="T72" fmla="*/ 1127 w 1064"/>
                <a:gd name="T73" fmla="*/ 1664 h 596"/>
                <a:gd name="T74" fmla="*/ 816 w 1064"/>
                <a:gd name="T75" fmla="*/ 1457 h 596"/>
                <a:gd name="T76" fmla="*/ 810 w 1064"/>
                <a:gd name="T77" fmla="*/ 1380 h 596"/>
                <a:gd name="T78" fmla="*/ 792 w 1064"/>
                <a:gd name="T79" fmla="*/ 1295 h 596"/>
                <a:gd name="T80" fmla="*/ 655 w 1064"/>
                <a:gd name="T81" fmla="*/ 1223 h 596"/>
                <a:gd name="T82" fmla="*/ 686 w 1064"/>
                <a:gd name="T83" fmla="*/ 1136 h 596"/>
                <a:gd name="T84" fmla="*/ 549 w 1064"/>
                <a:gd name="T85" fmla="*/ 1011 h 596"/>
                <a:gd name="T86" fmla="*/ 324 w 1064"/>
                <a:gd name="T87" fmla="*/ 919 h 596"/>
                <a:gd name="T88" fmla="*/ 60 w 1064"/>
                <a:gd name="T89" fmla="*/ 891 h 596"/>
                <a:gd name="T90" fmla="*/ 49 w 1064"/>
                <a:gd name="T91" fmla="*/ 729 h 596"/>
                <a:gd name="T92" fmla="*/ 88 w 1064"/>
                <a:gd name="T93" fmla="*/ 573 h 596"/>
                <a:gd name="T94" fmla="*/ 282 w 1064"/>
                <a:gd name="T95" fmla="*/ 354 h 5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4"/>
                <a:gd name="T145" fmla="*/ 0 h 596"/>
                <a:gd name="T146" fmla="*/ 1064 w 1064"/>
                <a:gd name="T147" fmla="*/ 596 h 5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4" h="596">
                  <a:moveTo>
                    <a:pt x="97" y="107"/>
                  </a:moveTo>
                  <a:lnTo>
                    <a:pt x="111" y="105"/>
                  </a:lnTo>
                  <a:lnTo>
                    <a:pt x="121" y="118"/>
                  </a:lnTo>
                  <a:lnTo>
                    <a:pt x="142" y="107"/>
                  </a:lnTo>
                  <a:lnTo>
                    <a:pt x="151" y="109"/>
                  </a:lnTo>
                  <a:lnTo>
                    <a:pt x="164" y="134"/>
                  </a:lnTo>
                  <a:lnTo>
                    <a:pt x="218" y="152"/>
                  </a:lnTo>
                  <a:lnTo>
                    <a:pt x="269" y="176"/>
                  </a:lnTo>
                  <a:lnTo>
                    <a:pt x="279" y="171"/>
                  </a:lnTo>
                  <a:lnTo>
                    <a:pt x="286" y="161"/>
                  </a:lnTo>
                  <a:lnTo>
                    <a:pt x="302" y="166"/>
                  </a:lnTo>
                  <a:lnTo>
                    <a:pt x="309" y="155"/>
                  </a:lnTo>
                  <a:lnTo>
                    <a:pt x="304" y="146"/>
                  </a:lnTo>
                  <a:lnTo>
                    <a:pt x="302" y="137"/>
                  </a:lnTo>
                  <a:lnTo>
                    <a:pt x="328" y="110"/>
                  </a:lnTo>
                  <a:lnTo>
                    <a:pt x="338" y="109"/>
                  </a:lnTo>
                  <a:lnTo>
                    <a:pt x="360" y="127"/>
                  </a:lnTo>
                  <a:lnTo>
                    <a:pt x="380" y="107"/>
                  </a:lnTo>
                  <a:lnTo>
                    <a:pt x="372" y="86"/>
                  </a:lnTo>
                  <a:lnTo>
                    <a:pt x="370" y="75"/>
                  </a:lnTo>
                  <a:lnTo>
                    <a:pt x="373" y="60"/>
                  </a:lnTo>
                  <a:lnTo>
                    <a:pt x="383" y="50"/>
                  </a:lnTo>
                  <a:lnTo>
                    <a:pt x="396" y="36"/>
                  </a:lnTo>
                  <a:lnTo>
                    <a:pt x="430" y="23"/>
                  </a:lnTo>
                  <a:lnTo>
                    <a:pt x="430" y="8"/>
                  </a:lnTo>
                  <a:lnTo>
                    <a:pt x="439" y="0"/>
                  </a:lnTo>
                  <a:lnTo>
                    <a:pt x="449" y="1"/>
                  </a:lnTo>
                  <a:lnTo>
                    <a:pt x="460" y="4"/>
                  </a:lnTo>
                  <a:lnTo>
                    <a:pt x="494" y="35"/>
                  </a:lnTo>
                  <a:lnTo>
                    <a:pt x="516" y="40"/>
                  </a:lnTo>
                  <a:lnTo>
                    <a:pt x="594" y="97"/>
                  </a:lnTo>
                  <a:lnTo>
                    <a:pt x="601" y="90"/>
                  </a:lnTo>
                  <a:lnTo>
                    <a:pt x="626" y="90"/>
                  </a:lnTo>
                  <a:lnTo>
                    <a:pt x="637" y="87"/>
                  </a:lnTo>
                  <a:lnTo>
                    <a:pt x="668" y="83"/>
                  </a:lnTo>
                  <a:lnTo>
                    <a:pt x="680" y="76"/>
                  </a:lnTo>
                  <a:lnTo>
                    <a:pt x="699" y="92"/>
                  </a:lnTo>
                  <a:lnTo>
                    <a:pt x="714" y="76"/>
                  </a:lnTo>
                  <a:lnTo>
                    <a:pt x="734" y="85"/>
                  </a:lnTo>
                  <a:lnTo>
                    <a:pt x="750" y="67"/>
                  </a:lnTo>
                  <a:lnTo>
                    <a:pt x="772" y="76"/>
                  </a:lnTo>
                  <a:lnTo>
                    <a:pt x="797" y="71"/>
                  </a:lnTo>
                  <a:lnTo>
                    <a:pt x="813" y="85"/>
                  </a:lnTo>
                  <a:lnTo>
                    <a:pt x="826" y="67"/>
                  </a:lnTo>
                  <a:lnTo>
                    <a:pt x="841" y="71"/>
                  </a:lnTo>
                  <a:lnTo>
                    <a:pt x="853" y="55"/>
                  </a:lnTo>
                  <a:lnTo>
                    <a:pt x="879" y="67"/>
                  </a:lnTo>
                  <a:lnTo>
                    <a:pt x="893" y="64"/>
                  </a:lnTo>
                  <a:lnTo>
                    <a:pt x="927" y="114"/>
                  </a:lnTo>
                  <a:lnTo>
                    <a:pt x="902" y="153"/>
                  </a:lnTo>
                  <a:lnTo>
                    <a:pt x="903" y="161"/>
                  </a:lnTo>
                  <a:lnTo>
                    <a:pt x="909" y="163"/>
                  </a:lnTo>
                  <a:lnTo>
                    <a:pt x="931" y="167"/>
                  </a:lnTo>
                  <a:lnTo>
                    <a:pt x="947" y="174"/>
                  </a:lnTo>
                  <a:lnTo>
                    <a:pt x="967" y="203"/>
                  </a:lnTo>
                  <a:lnTo>
                    <a:pt x="986" y="204"/>
                  </a:lnTo>
                  <a:lnTo>
                    <a:pt x="997" y="218"/>
                  </a:lnTo>
                  <a:lnTo>
                    <a:pt x="992" y="230"/>
                  </a:lnTo>
                  <a:lnTo>
                    <a:pt x="993" y="242"/>
                  </a:lnTo>
                  <a:lnTo>
                    <a:pt x="1007" y="256"/>
                  </a:lnTo>
                  <a:lnTo>
                    <a:pt x="1032" y="294"/>
                  </a:lnTo>
                  <a:lnTo>
                    <a:pt x="1048" y="295"/>
                  </a:lnTo>
                  <a:lnTo>
                    <a:pt x="1057" y="308"/>
                  </a:lnTo>
                  <a:lnTo>
                    <a:pt x="1064" y="314"/>
                  </a:lnTo>
                  <a:lnTo>
                    <a:pt x="1059" y="323"/>
                  </a:lnTo>
                  <a:lnTo>
                    <a:pt x="1048" y="327"/>
                  </a:lnTo>
                  <a:lnTo>
                    <a:pt x="1035" y="342"/>
                  </a:lnTo>
                  <a:lnTo>
                    <a:pt x="1026" y="368"/>
                  </a:lnTo>
                  <a:lnTo>
                    <a:pt x="1015" y="396"/>
                  </a:lnTo>
                  <a:lnTo>
                    <a:pt x="998" y="433"/>
                  </a:lnTo>
                  <a:lnTo>
                    <a:pt x="992" y="444"/>
                  </a:lnTo>
                  <a:lnTo>
                    <a:pt x="983" y="453"/>
                  </a:lnTo>
                  <a:lnTo>
                    <a:pt x="970" y="453"/>
                  </a:lnTo>
                  <a:lnTo>
                    <a:pt x="961" y="447"/>
                  </a:lnTo>
                  <a:lnTo>
                    <a:pt x="944" y="434"/>
                  </a:lnTo>
                  <a:lnTo>
                    <a:pt x="897" y="434"/>
                  </a:lnTo>
                  <a:lnTo>
                    <a:pt x="884" y="453"/>
                  </a:lnTo>
                  <a:lnTo>
                    <a:pt x="873" y="460"/>
                  </a:lnTo>
                  <a:lnTo>
                    <a:pt x="858" y="462"/>
                  </a:lnTo>
                  <a:lnTo>
                    <a:pt x="849" y="453"/>
                  </a:lnTo>
                  <a:lnTo>
                    <a:pt x="836" y="447"/>
                  </a:lnTo>
                  <a:lnTo>
                    <a:pt x="821" y="449"/>
                  </a:lnTo>
                  <a:lnTo>
                    <a:pt x="808" y="455"/>
                  </a:lnTo>
                  <a:lnTo>
                    <a:pt x="789" y="447"/>
                  </a:lnTo>
                  <a:lnTo>
                    <a:pt x="776" y="449"/>
                  </a:lnTo>
                  <a:lnTo>
                    <a:pt x="759" y="458"/>
                  </a:lnTo>
                  <a:lnTo>
                    <a:pt x="746" y="458"/>
                  </a:lnTo>
                  <a:lnTo>
                    <a:pt x="724" y="460"/>
                  </a:lnTo>
                  <a:lnTo>
                    <a:pt x="710" y="453"/>
                  </a:lnTo>
                  <a:lnTo>
                    <a:pt x="697" y="444"/>
                  </a:lnTo>
                  <a:lnTo>
                    <a:pt x="691" y="449"/>
                  </a:lnTo>
                  <a:lnTo>
                    <a:pt x="659" y="449"/>
                  </a:lnTo>
                  <a:lnTo>
                    <a:pt x="639" y="453"/>
                  </a:lnTo>
                  <a:lnTo>
                    <a:pt x="622" y="449"/>
                  </a:lnTo>
                  <a:lnTo>
                    <a:pt x="572" y="449"/>
                  </a:lnTo>
                  <a:lnTo>
                    <a:pt x="568" y="451"/>
                  </a:lnTo>
                  <a:lnTo>
                    <a:pt x="529" y="490"/>
                  </a:lnTo>
                  <a:lnTo>
                    <a:pt x="503" y="505"/>
                  </a:lnTo>
                  <a:lnTo>
                    <a:pt x="486" y="503"/>
                  </a:lnTo>
                  <a:lnTo>
                    <a:pt x="471" y="505"/>
                  </a:lnTo>
                  <a:lnTo>
                    <a:pt x="449" y="507"/>
                  </a:lnTo>
                  <a:lnTo>
                    <a:pt x="436" y="511"/>
                  </a:lnTo>
                  <a:lnTo>
                    <a:pt x="415" y="531"/>
                  </a:lnTo>
                  <a:lnTo>
                    <a:pt x="406" y="542"/>
                  </a:lnTo>
                  <a:lnTo>
                    <a:pt x="400" y="563"/>
                  </a:lnTo>
                  <a:lnTo>
                    <a:pt x="387" y="581"/>
                  </a:lnTo>
                  <a:lnTo>
                    <a:pt x="385" y="567"/>
                  </a:lnTo>
                  <a:lnTo>
                    <a:pt x="380" y="567"/>
                  </a:lnTo>
                  <a:lnTo>
                    <a:pt x="374" y="574"/>
                  </a:lnTo>
                  <a:lnTo>
                    <a:pt x="374" y="583"/>
                  </a:lnTo>
                  <a:lnTo>
                    <a:pt x="337" y="596"/>
                  </a:lnTo>
                  <a:lnTo>
                    <a:pt x="327" y="585"/>
                  </a:lnTo>
                  <a:lnTo>
                    <a:pt x="246" y="540"/>
                  </a:lnTo>
                  <a:lnTo>
                    <a:pt x="244" y="522"/>
                  </a:lnTo>
                  <a:lnTo>
                    <a:pt x="226" y="500"/>
                  </a:lnTo>
                  <a:lnTo>
                    <a:pt x="228" y="488"/>
                  </a:lnTo>
                  <a:lnTo>
                    <a:pt x="242" y="494"/>
                  </a:lnTo>
                  <a:lnTo>
                    <a:pt x="248" y="488"/>
                  </a:lnTo>
                  <a:lnTo>
                    <a:pt x="244" y="477"/>
                  </a:lnTo>
                  <a:lnTo>
                    <a:pt x="237" y="464"/>
                  </a:lnTo>
                  <a:lnTo>
                    <a:pt x="226" y="458"/>
                  </a:lnTo>
                  <a:lnTo>
                    <a:pt x="220" y="462"/>
                  </a:lnTo>
                  <a:lnTo>
                    <a:pt x="196" y="438"/>
                  </a:lnTo>
                  <a:lnTo>
                    <a:pt x="199" y="433"/>
                  </a:lnTo>
                  <a:lnTo>
                    <a:pt x="207" y="424"/>
                  </a:lnTo>
                  <a:lnTo>
                    <a:pt x="205" y="407"/>
                  </a:lnTo>
                  <a:lnTo>
                    <a:pt x="192" y="381"/>
                  </a:lnTo>
                  <a:lnTo>
                    <a:pt x="179" y="371"/>
                  </a:lnTo>
                  <a:lnTo>
                    <a:pt x="164" y="362"/>
                  </a:lnTo>
                  <a:lnTo>
                    <a:pt x="130" y="342"/>
                  </a:lnTo>
                  <a:lnTo>
                    <a:pt x="108" y="327"/>
                  </a:lnTo>
                  <a:lnTo>
                    <a:pt x="97" y="329"/>
                  </a:lnTo>
                  <a:lnTo>
                    <a:pt x="76" y="312"/>
                  </a:lnTo>
                  <a:lnTo>
                    <a:pt x="24" y="312"/>
                  </a:lnTo>
                  <a:lnTo>
                    <a:pt x="18" y="319"/>
                  </a:lnTo>
                  <a:lnTo>
                    <a:pt x="13" y="306"/>
                  </a:lnTo>
                  <a:lnTo>
                    <a:pt x="15" y="284"/>
                  </a:lnTo>
                  <a:lnTo>
                    <a:pt x="15" y="261"/>
                  </a:lnTo>
                  <a:lnTo>
                    <a:pt x="7" y="239"/>
                  </a:lnTo>
                  <a:lnTo>
                    <a:pt x="0" y="228"/>
                  </a:lnTo>
                  <a:lnTo>
                    <a:pt x="26" y="205"/>
                  </a:lnTo>
                  <a:lnTo>
                    <a:pt x="60" y="163"/>
                  </a:lnTo>
                  <a:lnTo>
                    <a:pt x="63" y="148"/>
                  </a:lnTo>
                  <a:lnTo>
                    <a:pt x="84" y="127"/>
                  </a:lnTo>
                  <a:lnTo>
                    <a:pt x="99" y="127"/>
                  </a:lnTo>
                  <a:lnTo>
                    <a:pt x="97" y="10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35" name="Freeform 11"/>
            <p:cNvSpPr>
              <a:spLocks/>
            </p:cNvSpPr>
            <p:nvPr/>
          </p:nvSpPr>
          <p:spPr bwMode="auto">
            <a:xfrm>
              <a:off x="3379" y="2794"/>
              <a:ext cx="547" cy="515"/>
            </a:xfrm>
            <a:custGeom>
              <a:avLst/>
              <a:gdLst>
                <a:gd name="T0" fmla="*/ 441 w 299"/>
                <a:gd name="T1" fmla="*/ 861 h 308"/>
                <a:gd name="T2" fmla="*/ 481 w 299"/>
                <a:gd name="T3" fmla="*/ 824 h 308"/>
                <a:gd name="T4" fmla="*/ 525 w 299"/>
                <a:gd name="T5" fmla="*/ 811 h 308"/>
                <a:gd name="T6" fmla="*/ 556 w 299"/>
                <a:gd name="T7" fmla="*/ 811 h 308"/>
                <a:gd name="T8" fmla="*/ 556 w 299"/>
                <a:gd name="T9" fmla="*/ 762 h 308"/>
                <a:gd name="T10" fmla="*/ 589 w 299"/>
                <a:gd name="T11" fmla="*/ 732 h 308"/>
                <a:gd name="T12" fmla="*/ 646 w 299"/>
                <a:gd name="T13" fmla="*/ 727 h 308"/>
                <a:gd name="T14" fmla="*/ 783 w 299"/>
                <a:gd name="T15" fmla="*/ 721 h 308"/>
                <a:gd name="T16" fmla="*/ 851 w 299"/>
                <a:gd name="T17" fmla="*/ 727 h 308"/>
                <a:gd name="T18" fmla="*/ 904 w 299"/>
                <a:gd name="T19" fmla="*/ 704 h 308"/>
                <a:gd name="T20" fmla="*/ 940 w 299"/>
                <a:gd name="T21" fmla="*/ 704 h 308"/>
                <a:gd name="T22" fmla="*/ 971 w 299"/>
                <a:gd name="T23" fmla="*/ 691 h 308"/>
                <a:gd name="T24" fmla="*/ 1001 w 299"/>
                <a:gd name="T25" fmla="*/ 674 h 308"/>
                <a:gd name="T26" fmla="*/ 977 w 299"/>
                <a:gd name="T27" fmla="*/ 632 h 308"/>
                <a:gd name="T28" fmla="*/ 957 w 299"/>
                <a:gd name="T29" fmla="*/ 649 h 308"/>
                <a:gd name="T30" fmla="*/ 933 w 299"/>
                <a:gd name="T31" fmla="*/ 644 h 308"/>
                <a:gd name="T32" fmla="*/ 904 w 299"/>
                <a:gd name="T33" fmla="*/ 632 h 308"/>
                <a:gd name="T34" fmla="*/ 920 w 299"/>
                <a:gd name="T35" fmla="*/ 575 h 308"/>
                <a:gd name="T36" fmla="*/ 940 w 299"/>
                <a:gd name="T37" fmla="*/ 558 h 308"/>
                <a:gd name="T38" fmla="*/ 937 w 299"/>
                <a:gd name="T39" fmla="*/ 533 h 308"/>
                <a:gd name="T40" fmla="*/ 884 w 299"/>
                <a:gd name="T41" fmla="*/ 478 h 308"/>
                <a:gd name="T42" fmla="*/ 840 w 299"/>
                <a:gd name="T43" fmla="*/ 436 h 308"/>
                <a:gd name="T44" fmla="*/ 790 w 299"/>
                <a:gd name="T45" fmla="*/ 408 h 308"/>
                <a:gd name="T46" fmla="*/ 790 w 299"/>
                <a:gd name="T47" fmla="*/ 375 h 308"/>
                <a:gd name="T48" fmla="*/ 799 w 299"/>
                <a:gd name="T49" fmla="*/ 329 h 308"/>
                <a:gd name="T50" fmla="*/ 814 w 299"/>
                <a:gd name="T51" fmla="*/ 274 h 308"/>
                <a:gd name="T52" fmla="*/ 779 w 299"/>
                <a:gd name="T53" fmla="*/ 241 h 308"/>
                <a:gd name="T54" fmla="*/ 794 w 299"/>
                <a:gd name="T55" fmla="*/ 157 h 308"/>
                <a:gd name="T56" fmla="*/ 776 w 299"/>
                <a:gd name="T57" fmla="*/ 42 h 308"/>
                <a:gd name="T58" fmla="*/ 726 w 299"/>
                <a:gd name="T59" fmla="*/ 5 h 308"/>
                <a:gd name="T60" fmla="*/ 703 w 299"/>
                <a:gd name="T61" fmla="*/ 0 h 308"/>
                <a:gd name="T62" fmla="*/ 626 w 299"/>
                <a:gd name="T63" fmla="*/ 37 h 308"/>
                <a:gd name="T64" fmla="*/ 589 w 299"/>
                <a:gd name="T65" fmla="*/ 5 h 308"/>
                <a:gd name="T66" fmla="*/ 562 w 299"/>
                <a:gd name="T67" fmla="*/ 25 h 308"/>
                <a:gd name="T68" fmla="*/ 576 w 299"/>
                <a:gd name="T69" fmla="*/ 55 h 308"/>
                <a:gd name="T70" fmla="*/ 542 w 299"/>
                <a:gd name="T71" fmla="*/ 132 h 308"/>
                <a:gd name="T72" fmla="*/ 499 w 299"/>
                <a:gd name="T73" fmla="*/ 179 h 308"/>
                <a:gd name="T74" fmla="*/ 505 w 299"/>
                <a:gd name="T75" fmla="*/ 212 h 308"/>
                <a:gd name="T76" fmla="*/ 412 w 299"/>
                <a:gd name="T77" fmla="*/ 258 h 308"/>
                <a:gd name="T78" fmla="*/ 384 w 299"/>
                <a:gd name="T79" fmla="*/ 217 h 308"/>
                <a:gd name="T80" fmla="*/ 304 w 299"/>
                <a:gd name="T81" fmla="*/ 229 h 308"/>
                <a:gd name="T82" fmla="*/ 302 w 299"/>
                <a:gd name="T83" fmla="*/ 274 h 308"/>
                <a:gd name="T84" fmla="*/ 234 w 299"/>
                <a:gd name="T85" fmla="*/ 274 h 308"/>
                <a:gd name="T86" fmla="*/ 185 w 299"/>
                <a:gd name="T87" fmla="*/ 321 h 308"/>
                <a:gd name="T88" fmla="*/ 121 w 299"/>
                <a:gd name="T89" fmla="*/ 349 h 308"/>
                <a:gd name="T90" fmla="*/ 88 w 299"/>
                <a:gd name="T91" fmla="*/ 370 h 308"/>
                <a:gd name="T92" fmla="*/ 48 w 299"/>
                <a:gd name="T93" fmla="*/ 408 h 308"/>
                <a:gd name="T94" fmla="*/ 0 w 299"/>
                <a:gd name="T95" fmla="*/ 450 h 308"/>
                <a:gd name="T96" fmla="*/ 53 w 299"/>
                <a:gd name="T97" fmla="*/ 467 h 308"/>
                <a:gd name="T98" fmla="*/ 121 w 299"/>
                <a:gd name="T99" fmla="*/ 548 h 308"/>
                <a:gd name="T100" fmla="*/ 187 w 299"/>
                <a:gd name="T101" fmla="*/ 553 h 308"/>
                <a:gd name="T102" fmla="*/ 218 w 299"/>
                <a:gd name="T103" fmla="*/ 587 h 308"/>
                <a:gd name="T104" fmla="*/ 205 w 299"/>
                <a:gd name="T105" fmla="*/ 624 h 308"/>
                <a:gd name="T106" fmla="*/ 210 w 299"/>
                <a:gd name="T107" fmla="*/ 660 h 308"/>
                <a:gd name="T108" fmla="*/ 254 w 299"/>
                <a:gd name="T109" fmla="*/ 696 h 308"/>
                <a:gd name="T110" fmla="*/ 295 w 299"/>
                <a:gd name="T111" fmla="*/ 749 h 308"/>
                <a:gd name="T112" fmla="*/ 338 w 299"/>
                <a:gd name="T113" fmla="*/ 799 h 308"/>
                <a:gd name="T114" fmla="*/ 391 w 299"/>
                <a:gd name="T115" fmla="*/ 806 h 308"/>
                <a:gd name="T116" fmla="*/ 441 w 299"/>
                <a:gd name="T117" fmla="*/ 861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9"/>
                <a:gd name="T178" fmla="*/ 0 h 308"/>
                <a:gd name="T179" fmla="*/ 299 w 299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9" h="308">
                  <a:moveTo>
                    <a:pt x="132" y="308"/>
                  </a:moveTo>
                  <a:lnTo>
                    <a:pt x="144" y="295"/>
                  </a:lnTo>
                  <a:lnTo>
                    <a:pt x="157" y="290"/>
                  </a:lnTo>
                  <a:lnTo>
                    <a:pt x="166" y="290"/>
                  </a:lnTo>
                  <a:lnTo>
                    <a:pt x="166" y="273"/>
                  </a:lnTo>
                  <a:lnTo>
                    <a:pt x="176" y="262"/>
                  </a:lnTo>
                  <a:lnTo>
                    <a:pt x="193" y="260"/>
                  </a:lnTo>
                  <a:lnTo>
                    <a:pt x="234" y="258"/>
                  </a:lnTo>
                  <a:lnTo>
                    <a:pt x="254" y="260"/>
                  </a:lnTo>
                  <a:lnTo>
                    <a:pt x="270" y="252"/>
                  </a:lnTo>
                  <a:lnTo>
                    <a:pt x="281" y="252"/>
                  </a:lnTo>
                  <a:lnTo>
                    <a:pt x="290" y="247"/>
                  </a:lnTo>
                  <a:lnTo>
                    <a:pt x="299" y="241"/>
                  </a:lnTo>
                  <a:lnTo>
                    <a:pt x="292" y="226"/>
                  </a:lnTo>
                  <a:lnTo>
                    <a:pt x="286" y="232"/>
                  </a:lnTo>
                  <a:lnTo>
                    <a:pt x="279" y="230"/>
                  </a:lnTo>
                  <a:lnTo>
                    <a:pt x="270" y="226"/>
                  </a:lnTo>
                  <a:lnTo>
                    <a:pt x="275" y="206"/>
                  </a:lnTo>
                  <a:lnTo>
                    <a:pt x="281" y="200"/>
                  </a:lnTo>
                  <a:lnTo>
                    <a:pt x="280" y="191"/>
                  </a:lnTo>
                  <a:lnTo>
                    <a:pt x="264" y="171"/>
                  </a:lnTo>
                  <a:lnTo>
                    <a:pt x="251" y="156"/>
                  </a:lnTo>
                  <a:lnTo>
                    <a:pt x="236" y="146"/>
                  </a:lnTo>
                  <a:lnTo>
                    <a:pt x="236" y="134"/>
                  </a:lnTo>
                  <a:lnTo>
                    <a:pt x="239" y="118"/>
                  </a:lnTo>
                  <a:lnTo>
                    <a:pt x="243" y="98"/>
                  </a:lnTo>
                  <a:lnTo>
                    <a:pt x="233" y="86"/>
                  </a:lnTo>
                  <a:lnTo>
                    <a:pt x="237" y="56"/>
                  </a:lnTo>
                  <a:lnTo>
                    <a:pt x="232" y="15"/>
                  </a:lnTo>
                  <a:lnTo>
                    <a:pt x="217" y="2"/>
                  </a:lnTo>
                  <a:lnTo>
                    <a:pt x="210" y="0"/>
                  </a:lnTo>
                  <a:lnTo>
                    <a:pt x="187" y="13"/>
                  </a:lnTo>
                  <a:lnTo>
                    <a:pt x="176" y="2"/>
                  </a:lnTo>
                  <a:lnTo>
                    <a:pt x="168" y="9"/>
                  </a:lnTo>
                  <a:lnTo>
                    <a:pt x="172" y="20"/>
                  </a:lnTo>
                  <a:lnTo>
                    <a:pt x="162" y="47"/>
                  </a:lnTo>
                  <a:lnTo>
                    <a:pt x="149" y="64"/>
                  </a:lnTo>
                  <a:lnTo>
                    <a:pt x="151" y="76"/>
                  </a:lnTo>
                  <a:lnTo>
                    <a:pt x="123" y="92"/>
                  </a:lnTo>
                  <a:lnTo>
                    <a:pt x="115" y="78"/>
                  </a:lnTo>
                  <a:lnTo>
                    <a:pt x="91" y="82"/>
                  </a:lnTo>
                  <a:lnTo>
                    <a:pt x="90" y="98"/>
                  </a:lnTo>
                  <a:lnTo>
                    <a:pt x="70" y="98"/>
                  </a:lnTo>
                  <a:lnTo>
                    <a:pt x="55" y="115"/>
                  </a:lnTo>
                  <a:lnTo>
                    <a:pt x="36" y="125"/>
                  </a:lnTo>
                  <a:lnTo>
                    <a:pt x="26" y="132"/>
                  </a:lnTo>
                  <a:lnTo>
                    <a:pt x="14" y="146"/>
                  </a:lnTo>
                  <a:lnTo>
                    <a:pt x="0" y="161"/>
                  </a:lnTo>
                  <a:lnTo>
                    <a:pt x="16" y="167"/>
                  </a:lnTo>
                  <a:lnTo>
                    <a:pt x="36" y="196"/>
                  </a:lnTo>
                  <a:lnTo>
                    <a:pt x="56" y="198"/>
                  </a:lnTo>
                  <a:lnTo>
                    <a:pt x="65" y="210"/>
                  </a:lnTo>
                  <a:lnTo>
                    <a:pt x="61" y="223"/>
                  </a:lnTo>
                  <a:lnTo>
                    <a:pt x="63" y="236"/>
                  </a:lnTo>
                  <a:lnTo>
                    <a:pt x="76" y="249"/>
                  </a:lnTo>
                  <a:lnTo>
                    <a:pt x="88" y="268"/>
                  </a:lnTo>
                  <a:lnTo>
                    <a:pt x="101" y="286"/>
                  </a:lnTo>
                  <a:lnTo>
                    <a:pt x="117" y="288"/>
                  </a:lnTo>
                  <a:lnTo>
                    <a:pt x="132" y="30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36" name="Freeform 12"/>
            <p:cNvSpPr>
              <a:spLocks/>
            </p:cNvSpPr>
            <p:nvPr/>
          </p:nvSpPr>
          <p:spPr bwMode="auto">
            <a:xfrm>
              <a:off x="3635" y="2040"/>
              <a:ext cx="603" cy="1074"/>
            </a:xfrm>
            <a:custGeom>
              <a:avLst/>
              <a:gdLst>
                <a:gd name="T0" fmla="*/ 497 w 330"/>
                <a:gd name="T1" fmla="*/ 1772 h 642"/>
                <a:gd name="T2" fmla="*/ 574 w 330"/>
                <a:gd name="T3" fmla="*/ 1629 h 642"/>
                <a:gd name="T4" fmla="*/ 588 w 330"/>
                <a:gd name="T5" fmla="*/ 1531 h 642"/>
                <a:gd name="T6" fmla="*/ 725 w 330"/>
                <a:gd name="T7" fmla="*/ 1399 h 642"/>
                <a:gd name="T8" fmla="*/ 872 w 330"/>
                <a:gd name="T9" fmla="*/ 1355 h 642"/>
                <a:gd name="T10" fmla="*/ 948 w 330"/>
                <a:gd name="T11" fmla="*/ 1261 h 642"/>
                <a:gd name="T12" fmla="*/ 1005 w 330"/>
                <a:gd name="T13" fmla="*/ 1243 h 642"/>
                <a:gd name="T14" fmla="*/ 1029 w 330"/>
                <a:gd name="T15" fmla="*/ 1226 h 642"/>
                <a:gd name="T16" fmla="*/ 968 w 330"/>
                <a:gd name="T17" fmla="*/ 1173 h 642"/>
                <a:gd name="T18" fmla="*/ 884 w 330"/>
                <a:gd name="T19" fmla="*/ 1148 h 642"/>
                <a:gd name="T20" fmla="*/ 861 w 330"/>
                <a:gd name="T21" fmla="*/ 1123 h 642"/>
                <a:gd name="T22" fmla="*/ 731 w 330"/>
                <a:gd name="T23" fmla="*/ 980 h 642"/>
                <a:gd name="T24" fmla="*/ 711 w 330"/>
                <a:gd name="T25" fmla="*/ 902 h 642"/>
                <a:gd name="T26" fmla="*/ 711 w 330"/>
                <a:gd name="T27" fmla="*/ 803 h 642"/>
                <a:gd name="T28" fmla="*/ 731 w 330"/>
                <a:gd name="T29" fmla="*/ 714 h 642"/>
                <a:gd name="T30" fmla="*/ 762 w 330"/>
                <a:gd name="T31" fmla="*/ 641 h 642"/>
                <a:gd name="T32" fmla="*/ 811 w 330"/>
                <a:gd name="T33" fmla="*/ 545 h 642"/>
                <a:gd name="T34" fmla="*/ 936 w 330"/>
                <a:gd name="T35" fmla="*/ 366 h 642"/>
                <a:gd name="T36" fmla="*/ 992 w 330"/>
                <a:gd name="T37" fmla="*/ 278 h 642"/>
                <a:gd name="T38" fmla="*/ 1102 w 330"/>
                <a:gd name="T39" fmla="*/ 151 h 642"/>
                <a:gd name="T40" fmla="*/ 1073 w 330"/>
                <a:gd name="T41" fmla="*/ 90 h 642"/>
                <a:gd name="T42" fmla="*/ 1005 w 330"/>
                <a:gd name="T43" fmla="*/ 115 h 642"/>
                <a:gd name="T44" fmla="*/ 978 w 330"/>
                <a:gd name="T45" fmla="*/ 33 h 642"/>
                <a:gd name="T46" fmla="*/ 915 w 330"/>
                <a:gd name="T47" fmla="*/ 5 h 642"/>
                <a:gd name="T48" fmla="*/ 848 w 330"/>
                <a:gd name="T49" fmla="*/ 33 h 642"/>
                <a:gd name="T50" fmla="*/ 747 w 330"/>
                <a:gd name="T51" fmla="*/ 0 h 642"/>
                <a:gd name="T52" fmla="*/ 658 w 330"/>
                <a:gd name="T53" fmla="*/ 67 h 642"/>
                <a:gd name="T54" fmla="*/ 698 w 330"/>
                <a:gd name="T55" fmla="*/ 201 h 642"/>
                <a:gd name="T56" fmla="*/ 658 w 330"/>
                <a:gd name="T57" fmla="*/ 263 h 642"/>
                <a:gd name="T58" fmla="*/ 581 w 330"/>
                <a:gd name="T59" fmla="*/ 355 h 642"/>
                <a:gd name="T60" fmla="*/ 517 w 330"/>
                <a:gd name="T61" fmla="*/ 325 h 642"/>
                <a:gd name="T62" fmla="*/ 501 w 330"/>
                <a:gd name="T63" fmla="*/ 400 h 642"/>
                <a:gd name="T64" fmla="*/ 448 w 330"/>
                <a:gd name="T65" fmla="*/ 457 h 642"/>
                <a:gd name="T66" fmla="*/ 391 w 330"/>
                <a:gd name="T67" fmla="*/ 509 h 642"/>
                <a:gd name="T68" fmla="*/ 311 w 330"/>
                <a:gd name="T69" fmla="*/ 549 h 642"/>
                <a:gd name="T70" fmla="*/ 294 w 330"/>
                <a:gd name="T71" fmla="*/ 500 h 642"/>
                <a:gd name="T72" fmla="*/ 243 w 330"/>
                <a:gd name="T73" fmla="*/ 499 h 642"/>
                <a:gd name="T74" fmla="*/ 183 w 330"/>
                <a:gd name="T75" fmla="*/ 582 h 642"/>
                <a:gd name="T76" fmla="*/ 137 w 330"/>
                <a:gd name="T77" fmla="*/ 652 h 642"/>
                <a:gd name="T78" fmla="*/ 113 w 330"/>
                <a:gd name="T79" fmla="*/ 671 h 642"/>
                <a:gd name="T80" fmla="*/ 84 w 330"/>
                <a:gd name="T81" fmla="*/ 706 h 642"/>
                <a:gd name="T82" fmla="*/ 0 w 330"/>
                <a:gd name="T83" fmla="*/ 843 h 642"/>
                <a:gd name="T84" fmla="*/ 73 w 330"/>
                <a:gd name="T85" fmla="*/ 870 h 642"/>
                <a:gd name="T86" fmla="*/ 206 w 330"/>
                <a:gd name="T87" fmla="*/ 923 h 642"/>
                <a:gd name="T88" fmla="*/ 183 w 330"/>
                <a:gd name="T89" fmla="*/ 1010 h 642"/>
                <a:gd name="T90" fmla="*/ 201 w 330"/>
                <a:gd name="T91" fmla="*/ 1116 h 642"/>
                <a:gd name="T92" fmla="*/ 334 w 330"/>
                <a:gd name="T93" fmla="*/ 1161 h 642"/>
                <a:gd name="T94" fmla="*/ 371 w 330"/>
                <a:gd name="T95" fmla="*/ 1220 h 642"/>
                <a:gd name="T96" fmla="*/ 311 w 330"/>
                <a:gd name="T97" fmla="*/ 1305 h 642"/>
                <a:gd name="T98" fmla="*/ 323 w 330"/>
                <a:gd name="T99" fmla="*/ 1419 h 642"/>
                <a:gd name="T100" fmla="*/ 311 w 330"/>
                <a:gd name="T101" fmla="*/ 1501 h 642"/>
                <a:gd name="T102" fmla="*/ 331 w 330"/>
                <a:gd name="T103" fmla="*/ 1589 h 642"/>
                <a:gd name="T104" fmla="*/ 318 w 330"/>
                <a:gd name="T105" fmla="*/ 1671 h 642"/>
                <a:gd name="T106" fmla="*/ 351 w 330"/>
                <a:gd name="T107" fmla="*/ 1688 h 642"/>
                <a:gd name="T108" fmla="*/ 424 w 330"/>
                <a:gd name="T109" fmla="*/ 1755 h 6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0"/>
                <a:gd name="T166" fmla="*/ 0 h 642"/>
                <a:gd name="T167" fmla="*/ 330 w 330"/>
                <a:gd name="T168" fmla="*/ 642 h 6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0" h="642">
                  <a:moveTo>
                    <a:pt x="140" y="642"/>
                  </a:moveTo>
                  <a:lnTo>
                    <a:pt x="149" y="633"/>
                  </a:lnTo>
                  <a:lnTo>
                    <a:pt x="151" y="613"/>
                  </a:lnTo>
                  <a:lnTo>
                    <a:pt x="172" y="582"/>
                  </a:lnTo>
                  <a:lnTo>
                    <a:pt x="174" y="557"/>
                  </a:lnTo>
                  <a:lnTo>
                    <a:pt x="176" y="547"/>
                  </a:lnTo>
                  <a:lnTo>
                    <a:pt x="183" y="534"/>
                  </a:lnTo>
                  <a:lnTo>
                    <a:pt x="217" y="500"/>
                  </a:lnTo>
                  <a:lnTo>
                    <a:pt x="232" y="492"/>
                  </a:lnTo>
                  <a:lnTo>
                    <a:pt x="261" y="484"/>
                  </a:lnTo>
                  <a:lnTo>
                    <a:pt x="274" y="473"/>
                  </a:lnTo>
                  <a:lnTo>
                    <a:pt x="284" y="451"/>
                  </a:lnTo>
                  <a:lnTo>
                    <a:pt x="295" y="449"/>
                  </a:lnTo>
                  <a:lnTo>
                    <a:pt x="301" y="444"/>
                  </a:lnTo>
                  <a:lnTo>
                    <a:pt x="310" y="442"/>
                  </a:lnTo>
                  <a:lnTo>
                    <a:pt x="308" y="438"/>
                  </a:lnTo>
                  <a:lnTo>
                    <a:pt x="306" y="430"/>
                  </a:lnTo>
                  <a:lnTo>
                    <a:pt x="290" y="419"/>
                  </a:lnTo>
                  <a:lnTo>
                    <a:pt x="278" y="412"/>
                  </a:lnTo>
                  <a:lnTo>
                    <a:pt x="265" y="410"/>
                  </a:lnTo>
                  <a:lnTo>
                    <a:pt x="258" y="408"/>
                  </a:lnTo>
                  <a:lnTo>
                    <a:pt x="258" y="401"/>
                  </a:lnTo>
                  <a:lnTo>
                    <a:pt x="245" y="382"/>
                  </a:lnTo>
                  <a:lnTo>
                    <a:pt x="219" y="350"/>
                  </a:lnTo>
                  <a:lnTo>
                    <a:pt x="217" y="330"/>
                  </a:lnTo>
                  <a:lnTo>
                    <a:pt x="213" y="322"/>
                  </a:lnTo>
                  <a:lnTo>
                    <a:pt x="207" y="318"/>
                  </a:lnTo>
                  <a:lnTo>
                    <a:pt x="213" y="287"/>
                  </a:lnTo>
                  <a:lnTo>
                    <a:pt x="215" y="268"/>
                  </a:lnTo>
                  <a:lnTo>
                    <a:pt x="219" y="255"/>
                  </a:lnTo>
                  <a:lnTo>
                    <a:pt x="222" y="235"/>
                  </a:lnTo>
                  <a:lnTo>
                    <a:pt x="228" y="229"/>
                  </a:lnTo>
                  <a:lnTo>
                    <a:pt x="228" y="218"/>
                  </a:lnTo>
                  <a:lnTo>
                    <a:pt x="243" y="195"/>
                  </a:lnTo>
                  <a:lnTo>
                    <a:pt x="252" y="176"/>
                  </a:lnTo>
                  <a:lnTo>
                    <a:pt x="280" y="131"/>
                  </a:lnTo>
                  <a:lnTo>
                    <a:pt x="286" y="120"/>
                  </a:lnTo>
                  <a:lnTo>
                    <a:pt x="297" y="99"/>
                  </a:lnTo>
                  <a:lnTo>
                    <a:pt x="328" y="66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21" y="32"/>
                  </a:lnTo>
                  <a:lnTo>
                    <a:pt x="310" y="29"/>
                  </a:lnTo>
                  <a:lnTo>
                    <a:pt x="301" y="41"/>
                  </a:lnTo>
                  <a:lnTo>
                    <a:pt x="295" y="33"/>
                  </a:lnTo>
                  <a:lnTo>
                    <a:pt x="293" y="12"/>
                  </a:lnTo>
                  <a:lnTo>
                    <a:pt x="283" y="14"/>
                  </a:lnTo>
                  <a:lnTo>
                    <a:pt x="274" y="2"/>
                  </a:lnTo>
                  <a:lnTo>
                    <a:pt x="263" y="2"/>
                  </a:lnTo>
                  <a:lnTo>
                    <a:pt x="254" y="12"/>
                  </a:lnTo>
                  <a:lnTo>
                    <a:pt x="241" y="2"/>
                  </a:lnTo>
                  <a:lnTo>
                    <a:pt x="224" y="0"/>
                  </a:lnTo>
                  <a:lnTo>
                    <a:pt x="208" y="10"/>
                  </a:lnTo>
                  <a:lnTo>
                    <a:pt x="197" y="24"/>
                  </a:lnTo>
                  <a:lnTo>
                    <a:pt x="185" y="33"/>
                  </a:lnTo>
                  <a:lnTo>
                    <a:pt x="209" y="72"/>
                  </a:lnTo>
                  <a:lnTo>
                    <a:pt x="209" y="87"/>
                  </a:lnTo>
                  <a:lnTo>
                    <a:pt x="197" y="94"/>
                  </a:lnTo>
                  <a:lnTo>
                    <a:pt x="182" y="113"/>
                  </a:lnTo>
                  <a:lnTo>
                    <a:pt x="174" y="127"/>
                  </a:lnTo>
                  <a:lnTo>
                    <a:pt x="166" y="120"/>
                  </a:lnTo>
                  <a:lnTo>
                    <a:pt x="155" y="116"/>
                  </a:lnTo>
                  <a:lnTo>
                    <a:pt x="150" y="119"/>
                  </a:lnTo>
                  <a:lnTo>
                    <a:pt x="150" y="143"/>
                  </a:lnTo>
                  <a:lnTo>
                    <a:pt x="148" y="159"/>
                  </a:lnTo>
                  <a:lnTo>
                    <a:pt x="134" y="163"/>
                  </a:lnTo>
                  <a:lnTo>
                    <a:pt x="123" y="169"/>
                  </a:lnTo>
                  <a:lnTo>
                    <a:pt x="117" y="182"/>
                  </a:lnTo>
                  <a:lnTo>
                    <a:pt x="114" y="196"/>
                  </a:lnTo>
                  <a:lnTo>
                    <a:pt x="93" y="196"/>
                  </a:lnTo>
                  <a:lnTo>
                    <a:pt x="88" y="191"/>
                  </a:lnTo>
                  <a:lnTo>
                    <a:pt x="88" y="179"/>
                  </a:lnTo>
                  <a:lnTo>
                    <a:pt x="81" y="172"/>
                  </a:lnTo>
                  <a:lnTo>
                    <a:pt x="73" y="178"/>
                  </a:lnTo>
                  <a:lnTo>
                    <a:pt x="53" y="190"/>
                  </a:lnTo>
                  <a:lnTo>
                    <a:pt x="55" y="208"/>
                  </a:lnTo>
                  <a:lnTo>
                    <a:pt x="54" y="216"/>
                  </a:lnTo>
                  <a:lnTo>
                    <a:pt x="41" y="233"/>
                  </a:lnTo>
                  <a:lnTo>
                    <a:pt x="33" y="233"/>
                  </a:lnTo>
                  <a:lnTo>
                    <a:pt x="34" y="240"/>
                  </a:lnTo>
                  <a:lnTo>
                    <a:pt x="36" y="249"/>
                  </a:lnTo>
                  <a:lnTo>
                    <a:pt x="25" y="252"/>
                  </a:lnTo>
                  <a:lnTo>
                    <a:pt x="9" y="255"/>
                  </a:lnTo>
                  <a:lnTo>
                    <a:pt x="0" y="301"/>
                  </a:lnTo>
                  <a:lnTo>
                    <a:pt x="9" y="305"/>
                  </a:lnTo>
                  <a:lnTo>
                    <a:pt x="22" y="311"/>
                  </a:lnTo>
                  <a:lnTo>
                    <a:pt x="41" y="318"/>
                  </a:lnTo>
                  <a:lnTo>
                    <a:pt x="62" y="330"/>
                  </a:lnTo>
                  <a:lnTo>
                    <a:pt x="62" y="337"/>
                  </a:lnTo>
                  <a:lnTo>
                    <a:pt x="55" y="361"/>
                  </a:lnTo>
                  <a:lnTo>
                    <a:pt x="55" y="389"/>
                  </a:lnTo>
                  <a:lnTo>
                    <a:pt x="60" y="399"/>
                  </a:lnTo>
                  <a:lnTo>
                    <a:pt x="74" y="404"/>
                  </a:lnTo>
                  <a:lnTo>
                    <a:pt x="100" y="415"/>
                  </a:lnTo>
                  <a:lnTo>
                    <a:pt x="109" y="421"/>
                  </a:lnTo>
                  <a:lnTo>
                    <a:pt x="111" y="436"/>
                  </a:lnTo>
                  <a:lnTo>
                    <a:pt x="103" y="444"/>
                  </a:lnTo>
                  <a:lnTo>
                    <a:pt x="93" y="466"/>
                  </a:lnTo>
                  <a:lnTo>
                    <a:pt x="93" y="479"/>
                  </a:lnTo>
                  <a:lnTo>
                    <a:pt x="97" y="507"/>
                  </a:lnTo>
                  <a:lnTo>
                    <a:pt x="95" y="518"/>
                  </a:lnTo>
                  <a:lnTo>
                    <a:pt x="93" y="536"/>
                  </a:lnTo>
                  <a:lnTo>
                    <a:pt x="103" y="549"/>
                  </a:lnTo>
                  <a:lnTo>
                    <a:pt x="99" y="568"/>
                  </a:lnTo>
                  <a:lnTo>
                    <a:pt x="95" y="584"/>
                  </a:lnTo>
                  <a:lnTo>
                    <a:pt x="95" y="597"/>
                  </a:lnTo>
                  <a:lnTo>
                    <a:pt x="97" y="599"/>
                  </a:lnTo>
                  <a:lnTo>
                    <a:pt x="105" y="603"/>
                  </a:lnTo>
                  <a:lnTo>
                    <a:pt x="120" y="616"/>
                  </a:lnTo>
                  <a:lnTo>
                    <a:pt x="127" y="627"/>
                  </a:lnTo>
                  <a:lnTo>
                    <a:pt x="140" y="64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498" y="2248"/>
              <a:ext cx="949" cy="553"/>
              <a:chOff x="4871" y="2300"/>
              <a:chExt cx="519" cy="331"/>
            </a:xfrm>
            <a:grpFill/>
          </p:grpSpPr>
          <p:sp>
            <p:nvSpPr>
              <p:cNvPr id="13347" name="Freeform 14"/>
              <p:cNvSpPr>
                <a:spLocks/>
              </p:cNvSpPr>
              <p:nvPr/>
            </p:nvSpPr>
            <p:spPr bwMode="auto">
              <a:xfrm>
                <a:off x="4871" y="2530"/>
                <a:ext cx="70" cy="61"/>
              </a:xfrm>
              <a:custGeom>
                <a:avLst/>
                <a:gdLst>
                  <a:gd name="T0" fmla="*/ 59 w 70"/>
                  <a:gd name="T1" fmla="*/ 0 h 61"/>
                  <a:gd name="T2" fmla="*/ 39 w 70"/>
                  <a:gd name="T3" fmla="*/ 0 h 61"/>
                  <a:gd name="T4" fmla="*/ 16 w 70"/>
                  <a:gd name="T5" fmla="*/ 13 h 61"/>
                  <a:gd name="T6" fmla="*/ 16 w 70"/>
                  <a:gd name="T7" fmla="*/ 26 h 61"/>
                  <a:gd name="T8" fmla="*/ 9 w 70"/>
                  <a:gd name="T9" fmla="*/ 28 h 61"/>
                  <a:gd name="T10" fmla="*/ 2 w 70"/>
                  <a:gd name="T11" fmla="*/ 37 h 61"/>
                  <a:gd name="T12" fmla="*/ 0 w 70"/>
                  <a:gd name="T13" fmla="*/ 46 h 61"/>
                  <a:gd name="T14" fmla="*/ 7 w 70"/>
                  <a:gd name="T15" fmla="*/ 48 h 61"/>
                  <a:gd name="T16" fmla="*/ 20 w 70"/>
                  <a:gd name="T17" fmla="*/ 61 h 61"/>
                  <a:gd name="T18" fmla="*/ 29 w 70"/>
                  <a:gd name="T19" fmla="*/ 61 h 61"/>
                  <a:gd name="T20" fmla="*/ 29 w 70"/>
                  <a:gd name="T21" fmla="*/ 54 h 61"/>
                  <a:gd name="T22" fmla="*/ 35 w 70"/>
                  <a:gd name="T23" fmla="*/ 41 h 61"/>
                  <a:gd name="T24" fmla="*/ 44 w 70"/>
                  <a:gd name="T25" fmla="*/ 43 h 61"/>
                  <a:gd name="T26" fmla="*/ 50 w 70"/>
                  <a:gd name="T27" fmla="*/ 34 h 61"/>
                  <a:gd name="T28" fmla="*/ 68 w 70"/>
                  <a:gd name="T29" fmla="*/ 18 h 61"/>
                  <a:gd name="T30" fmla="*/ 70 w 70"/>
                  <a:gd name="T31" fmla="*/ 13 h 61"/>
                  <a:gd name="T32" fmla="*/ 68 w 70"/>
                  <a:gd name="T33" fmla="*/ 11 h 61"/>
                  <a:gd name="T34" fmla="*/ 59 w 70"/>
                  <a:gd name="T35" fmla="*/ 0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61"/>
                  <a:gd name="T56" fmla="*/ 70 w 70"/>
                  <a:gd name="T57" fmla="*/ 61 h 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61">
                    <a:moveTo>
                      <a:pt x="59" y="0"/>
                    </a:moveTo>
                    <a:lnTo>
                      <a:pt x="39" y="0"/>
                    </a:lnTo>
                    <a:lnTo>
                      <a:pt x="16" y="13"/>
                    </a:lnTo>
                    <a:lnTo>
                      <a:pt x="16" y="26"/>
                    </a:lnTo>
                    <a:lnTo>
                      <a:pt x="9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7" y="48"/>
                    </a:lnTo>
                    <a:lnTo>
                      <a:pt x="20" y="61"/>
                    </a:lnTo>
                    <a:lnTo>
                      <a:pt x="29" y="61"/>
                    </a:lnTo>
                    <a:lnTo>
                      <a:pt x="29" y="54"/>
                    </a:lnTo>
                    <a:lnTo>
                      <a:pt x="35" y="41"/>
                    </a:lnTo>
                    <a:lnTo>
                      <a:pt x="44" y="43"/>
                    </a:lnTo>
                    <a:lnTo>
                      <a:pt x="50" y="34"/>
                    </a:lnTo>
                    <a:lnTo>
                      <a:pt x="68" y="18"/>
                    </a:lnTo>
                    <a:lnTo>
                      <a:pt x="70" y="13"/>
                    </a:lnTo>
                    <a:lnTo>
                      <a:pt x="68" y="11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 b="0">
                  <a:solidFill>
                    <a:schemeClr val="tx1"/>
                  </a:solidFill>
                  <a:latin typeface="Cambria" pitchFamily="18" charset="0"/>
                  <a:cs typeface="+mn-cs"/>
                </a:endParaRPr>
              </a:p>
            </p:txBody>
          </p:sp>
          <p:sp>
            <p:nvSpPr>
              <p:cNvPr id="13348" name="Freeform 15"/>
              <p:cNvSpPr>
                <a:spLocks/>
              </p:cNvSpPr>
              <p:nvPr/>
            </p:nvSpPr>
            <p:spPr bwMode="auto">
              <a:xfrm>
                <a:off x="4904" y="2599"/>
                <a:ext cx="37" cy="32"/>
              </a:xfrm>
              <a:custGeom>
                <a:avLst/>
                <a:gdLst>
                  <a:gd name="T0" fmla="*/ 6 w 37"/>
                  <a:gd name="T1" fmla="*/ 0 h 32"/>
                  <a:gd name="T2" fmla="*/ 6 w 37"/>
                  <a:gd name="T3" fmla="*/ 7 h 32"/>
                  <a:gd name="T4" fmla="*/ 0 w 37"/>
                  <a:gd name="T5" fmla="*/ 13 h 32"/>
                  <a:gd name="T6" fmla="*/ 0 w 37"/>
                  <a:gd name="T7" fmla="*/ 23 h 32"/>
                  <a:gd name="T8" fmla="*/ 6 w 37"/>
                  <a:gd name="T9" fmla="*/ 32 h 32"/>
                  <a:gd name="T10" fmla="*/ 13 w 37"/>
                  <a:gd name="T11" fmla="*/ 26 h 32"/>
                  <a:gd name="T12" fmla="*/ 17 w 37"/>
                  <a:gd name="T13" fmla="*/ 28 h 32"/>
                  <a:gd name="T14" fmla="*/ 28 w 37"/>
                  <a:gd name="T15" fmla="*/ 32 h 32"/>
                  <a:gd name="T16" fmla="*/ 37 w 37"/>
                  <a:gd name="T17" fmla="*/ 28 h 32"/>
                  <a:gd name="T18" fmla="*/ 35 w 37"/>
                  <a:gd name="T19" fmla="*/ 21 h 32"/>
                  <a:gd name="T20" fmla="*/ 26 w 37"/>
                  <a:gd name="T21" fmla="*/ 13 h 32"/>
                  <a:gd name="T22" fmla="*/ 19 w 37"/>
                  <a:gd name="T23" fmla="*/ 11 h 32"/>
                  <a:gd name="T24" fmla="*/ 13 w 37"/>
                  <a:gd name="T25" fmla="*/ 11 h 32"/>
                  <a:gd name="T26" fmla="*/ 6 w 37"/>
                  <a:gd name="T27" fmla="*/ 0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32"/>
                  <a:gd name="T44" fmla="*/ 37 w 37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32">
                    <a:moveTo>
                      <a:pt x="6" y="0"/>
                    </a:moveTo>
                    <a:lnTo>
                      <a:pt x="6" y="7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6" y="32"/>
                    </a:lnTo>
                    <a:lnTo>
                      <a:pt x="13" y="26"/>
                    </a:lnTo>
                    <a:lnTo>
                      <a:pt x="17" y="28"/>
                    </a:lnTo>
                    <a:lnTo>
                      <a:pt x="28" y="32"/>
                    </a:lnTo>
                    <a:lnTo>
                      <a:pt x="37" y="28"/>
                    </a:lnTo>
                    <a:lnTo>
                      <a:pt x="35" y="21"/>
                    </a:lnTo>
                    <a:lnTo>
                      <a:pt x="26" y="13"/>
                    </a:lnTo>
                    <a:lnTo>
                      <a:pt x="19" y="11"/>
                    </a:lnTo>
                    <a:lnTo>
                      <a:pt x="13" y="1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 b="0">
                  <a:solidFill>
                    <a:schemeClr val="tx1"/>
                  </a:solidFill>
                  <a:latin typeface="Cambria" pitchFamily="18" charset="0"/>
                  <a:cs typeface="+mn-cs"/>
                </a:endParaRPr>
              </a:p>
            </p:txBody>
          </p:sp>
          <p:sp>
            <p:nvSpPr>
              <p:cNvPr id="13349" name="Freeform 16"/>
              <p:cNvSpPr>
                <a:spLocks/>
              </p:cNvSpPr>
              <p:nvPr/>
            </p:nvSpPr>
            <p:spPr bwMode="auto">
              <a:xfrm>
                <a:off x="5050" y="2322"/>
                <a:ext cx="192" cy="156"/>
              </a:xfrm>
              <a:custGeom>
                <a:avLst/>
                <a:gdLst>
                  <a:gd name="T0" fmla="*/ 150 w 192"/>
                  <a:gd name="T1" fmla="*/ 0 h 156"/>
                  <a:gd name="T2" fmla="*/ 135 w 192"/>
                  <a:gd name="T3" fmla="*/ 11 h 156"/>
                  <a:gd name="T4" fmla="*/ 139 w 192"/>
                  <a:gd name="T5" fmla="*/ 15 h 156"/>
                  <a:gd name="T6" fmla="*/ 147 w 192"/>
                  <a:gd name="T7" fmla="*/ 15 h 156"/>
                  <a:gd name="T8" fmla="*/ 143 w 192"/>
                  <a:gd name="T9" fmla="*/ 24 h 156"/>
                  <a:gd name="T10" fmla="*/ 132 w 192"/>
                  <a:gd name="T11" fmla="*/ 34 h 156"/>
                  <a:gd name="T12" fmla="*/ 143 w 192"/>
                  <a:gd name="T13" fmla="*/ 32 h 156"/>
                  <a:gd name="T14" fmla="*/ 148 w 192"/>
                  <a:gd name="T15" fmla="*/ 37 h 156"/>
                  <a:gd name="T16" fmla="*/ 148 w 192"/>
                  <a:gd name="T17" fmla="*/ 40 h 156"/>
                  <a:gd name="T18" fmla="*/ 157 w 192"/>
                  <a:gd name="T19" fmla="*/ 48 h 156"/>
                  <a:gd name="T20" fmla="*/ 166 w 192"/>
                  <a:gd name="T21" fmla="*/ 44 h 156"/>
                  <a:gd name="T22" fmla="*/ 170 w 192"/>
                  <a:gd name="T23" fmla="*/ 32 h 156"/>
                  <a:gd name="T24" fmla="*/ 181 w 192"/>
                  <a:gd name="T25" fmla="*/ 34 h 156"/>
                  <a:gd name="T26" fmla="*/ 188 w 192"/>
                  <a:gd name="T27" fmla="*/ 40 h 156"/>
                  <a:gd name="T28" fmla="*/ 192 w 192"/>
                  <a:gd name="T29" fmla="*/ 48 h 156"/>
                  <a:gd name="T30" fmla="*/ 185 w 192"/>
                  <a:gd name="T31" fmla="*/ 57 h 156"/>
                  <a:gd name="T32" fmla="*/ 177 w 192"/>
                  <a:gd name="T33" fmla="*/ 62 h 156"/>
                  <a:gd name="T34" fmla="*/ 183 w 192"/>
                  <a:gd name="T35" fmla="*/ 72 h 156"/>
                  <a:gd name="T36" fmla="*/ 181 w 192"/>
                  <a:gd name="T37" fmla="*/ 83 h 156"/>
                  <a:gd name="T38" fmla="*/ 179 w 192"/>
                  <a:gd name="T39" fmla="*/ 96 h 156"/>
                  <a:gd name="T40" fmla="*/ 174 w 192"/>
                  <a:gd name="T41" fmla="*/ 109 h 156"/>
                  <a:gd name="T42" fmla="*/ 159 w 192"/>
                  <a:gd name="T43" fmla="*/ 111 h 156"/>
                  <a:gd name="T44" fmla="*/ 163 w 192"/>
                  <a:gd name="T45" fmla="*/ 120 h 156"/>
                  <a:gd name="T46" fmla="*/ 170 w 192"/>
                  <a:gd name="T47" fmla="*/ 130 h 156"/>
                  <a:gd name="T48" fmla="*/ 161 w 192"/>
                  <a:gd name="T49" fmla="*/ 137 h 156"/>
                  <a:gd name="T50" fmla="*/ 157 w 192"/>
                  <a:gd name="T51" fmla="*/ 149 h 156"/>
                  <a:gd name="T52" fmla="*/ 150 w 192"/>
                  <a:gd name="T53" fmla="*/ 152 h 156"/>
                  <a:gd name="T54" fmla="*/ 145 w 192"/>
                  <a:gd name="T55" fmla="*/ 147 h 156"/>
                  <a:gd name="T56" fmla="*/ 139 w 192"/>
                  <a:gd name="T57" fmla="*/ 147 h 156"/>
                  <a:gd name="T58" fmla="*/ 126 w 192"/>
                  <a:gd name="T59" fmla="*/ 156 h 156"/>
                  <a:gd name="T60" fmla="*/ 108 w 192"/>
                  <a:gd name="T61" fmla="*/ 135 h 156"/>
                  <a:gd name="T62" fmla="*/ 93 w 192"/>
                  <a:gd name="T63" fmla="*/ 139 h 156"/>
                  <a:gd name="T64" fmla="*/ 83 w 192"/>
                  <a:gd name="T65" fmla="*/ 128 h 156"/>
                  <a:gd name="T66" fmla="*/ 78 w 192"/>
                  <a:gd name="T67" fmla="*/ 115 h 156"/>
                  <a:gd name="T68" fmla="*/ 78 w 192"/>
                  <a:gd name="T69" fmla="*/ 102 h 156"/>
                  <a:gd name="T70" fmla="*/ 65 w 192"/>
                  <a:gd name="T71" fmla="*/ 98 h 156"/>
                  <a:gd name="T72" fmla="*/ 58 w 192"/>
                  <a:gd name="T73" fmla="*/ 98 h 156"/>
                  <a:gd name="T74" fmla="*/ 54 w 192"/>
                  <a:gd name="T75" fmla="*/ 91 h 156"/>
                  <a:gd name="T76" fmla="*/ 47 w 192"/>
                  <a:gd name="T77" fmla="*/ 98 h 156"/>
                  <a:gd name="T78" fmla="*/ 43 w 192"/>
                  <a:gd name="T79" fmla="*/ 109 h 156"/>
                  <a:gd name="T80" fmla="*/ 33 w 192"/>
                  <a:gd name="T81" fmla="*/ 118 h 156"/>
                  <a:gd name="T82" fmla="*/ 20 w 192"/>
                  <a:gd name="T83" fmla="*/ 102 h 156"/>
                  <a:gd name="T84" fmla="*/ 0 w 192"/>
                  <a:gd name="T85" fmla="*/ 100 h 156"/>
                  <a:gd name="T86" fmla="*/ 4 w 192"/>
                  <a:gd name="T87" fmla="*/ 91 h 156"/>
                  <a:gd name="T88" fmla="*/ 18 w 192"/>
                  <a:gd name="T89" fmla="*/ 83 h 156"/>
                  <a:gd name="T90" fmla="*/ 20 w 192"/>
                  <a:gd name="T91" fmla="*/ 72 h 156"/>
                  <a:gd name="T92" fmla="*/ 35 w 192"/>
                  <a:gd name="T93" fmla="*/ 53 h 156"/>
                  <a:gd name="T94" fmla="*/ 52 w 192"/>
                  <a:gd name="T95" fmla="*/ 51 h 156"/>
                  <a:gd name="T96" fmla="*/ 67 w 192"/>
                  <a:gd name="T97" fmla="*/ 36 h 156"/>
                  <a:gd name="T98" fmla="*/ 72 w 192"/>
                  <a:gd name="T99" fmla="*/ 28 h 156"/>
                  <a:gd name="T100" fmla="*/ 83 w 192"/>
                  <a:gd name="T101" fmla="*/ 17 h 156"/>
                  <a:gd name="T102" fmla="*/ 89 w 192"/>
                  <a:gd name="T103" fmla="*/ 22 h 156"/>
                  <a:gd name="T104" fmla="*/ 104 w 192"/>
                  <a:gd name="T105" fmla="*/ 15 h 156"/>
                  <a:gd name="T106" fmla="*/ 108 w 192"/>
                  <a:gd name="T107" fmla="*/ 4 h 156"/>
                  <a:gd name="T108" fmla="*/ 130 w 192"/>
                  <a:gd name="T109" fmla="*/ 2 h 156"/>
                  <a:gd name="T110" fmla="*/ 150 w 192"/>
                  <a:gd name="T111" fmla="*/ 0 h 15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2"/>
                  <a:gd name="T169" fmla="*/ 0 h 156"/>
                  <a:gd name="T170" fmla="*/ 192 w 192"/>
                  <a:gd name="T171" fmla="*/ 156 h 15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2" h="156">
                    <a:moveTo>
                      <a:pt x="150" y="0"/>
                    </a:moveTo>
                    <a:lnTo>
                      <a:pt x="135" y="11"/>
                    </a:lnTo>
                    <a:lnTo>
                      <a:pt x="139" y="15"/>
                    </a:lnTo>
                    <a:lnTo>
                      <a:pt x="147" y="15"/>
                    </a:lnTo>
                    <a:lnTo>
                      <a:pt x="143" y="24"/>
                    </a:lnTo>
                    <a:lnTo>
                      <a:pt x="132" y="34"/>
                    </a:lnTo>
                    <a:lnTo>
                      <a:pt x="143" y="32"/>
                    </a:lnTo>
                    <a:lnTo>
                      <a:pt x="148" y="37"/>
                    </a:lnTo>
                    <a:lnTo>
                      <a:pt x="148" y="40"/>
                    </a:lnTo>
                    <a:lnTo>
                      <a:pt x="157" y="48"/>
                    </a:lnTo>
                    <a:lnTo>
                      <a:pt x="166" y="44"/>
                    </a:lnTo>
                    <a:lnTo>
                      <a:pt x="170" y="32"/>
                    </a:lnTo>
                    <a:lnTo>
                      <a:pt x="181" y="34"/>
                    </a:lnTo>
                    <a:lnTo>
                      <a:pt x="188" y="40"/>
                    </a:lnTo>
                    <a:lnTo>
                      <a:pt x="192" y="48"/>
                    </a:lnTo>
                    <a:lnTo>
                      <a:pt x="185" y="57"/>
                    </a:lnTo>
                    <a:lnTo>
                      <a:pt x="177" y="62"/>
                    </a:lnTo>
                    <a:lnTo>
                      <a:pt x="183" y="72"/>
                    </a:lnTo>
                    <a:lnTo>
                      <a:pt x="181" y="83"/>
                    </a:lnTo>
                    <a:lnTo>
                      <a:pt x="179" y="96"/>
                    </a:lnTo>
                    <a:lnTo>
                      <a:pt x="174" y="109"/>
                    </a:lnTo>
                    <a:lnTo>
                      <a:pt x="159" y="111"/>
                    </a:lnTo>
                    <a:lnTo>
                      <a:pt x="163" y="120"/>
                    </a:lnTo>
                    <a:lnTo>
                      <a:pt x="170" y="130"/>
                    </a:lnTo>
                    <a:lnTo>
                      <a:pt x="161" y="137"/>
                    </a:lnTo>
                    <a:lnTo>
                      <a:pt x="157" y="149"/>
                    </a:lnTo>
                    <a:lnTo>
                      <a:pt x="150" y="152"/>
                    </a:lnTo>
                    <a:lnTo>
                      <a:pt x="145" y="147"/>
                    </a:lnTo>
                    <a:lnTo>
                      <a:pt x="139" y="147"/>
                    </a:lnTo>
                    <a:lnTo>
                      <a:pt x="126" y="156"/>
                    </a:lnTo>
                    <a:lnTo>
                      <a:pt x="108" y="135"/>
                    </a:lnTo>
                    <a:lnTo>
                      <a:pt x="93" y="139"/>
                    </a:lnTo>
                    <a:lnTo>
                      <a:pt x="83" y="128"/>
                    </a:lnTo>
                    <a:lnTo>
                      <a:pt x="78" y="115"/>
                    </a:lnTo>
                    <a:lnTo>
                      <a:pt x="78" y="102"/>
                    </a:lnTo>
                    <a:lnTo>
                      <a:pt x="65" y="98"/>
                    </a:lnTo>
                    <a:lnTo>
                      <a:pt x="58" y="98"/>
                    </a:lnTo>
                    <a:lnTo>
                      <a:pt x="54" y="91"/>
                    </a:lnTo>
                    <a:lnTo>
                      <a:pt x="47" y="98"/>
                    </a:lnTo>
                    <a:lnTo>
                      <a:pt x="43" y="109"/>
                    </a:lnTo>
                    <a:lnTo>
                      <a:pt x="33" y="118"/>
                    </a:lnTo>
                    <a:lnTo>
                      <a:pt x="20" y="102"/>
                    </a:lnTo>
                    <a:lnTo>
                      <a:pt x="0" y="100"/>
                    </a:lnTo>
                    <a:lnTo>
                      <a:pt x="4" y="91"/>
                    </a:lnTo>
                    <a:lnTo>
                      <a:pt x="18" y="83"/>
                    </a:lnTo>
                    <a:lnTo>
                      <a:pt x="20" y="72"/>
                    </a:lnTo>
                    <a:lnTo>
                      <a:pt x="35" y="53"/>
                    </a:lnTo>
                    <a:lnTo>
                      <a:pt x="52" y="51"/>
                    </a:lnTo>
                    <a:lnTo>
                      <a:pt x="67" y="36"/>
                    </a:lnTo>
                    <a:lnTo>
                      <a:pt x="72" y="28"/>
                    </a:lnTo>
                    <a:lnTo>
                      <a:pt x="83" y="17"/>
                    </a:lnTo>
                    <a:lnTo>
                      <a:pt x="89" y="22"/>
                    </a:lnTo>
                    <a:lnTo>
                      <a:pt x="104" y="15"/>
                    </a:lnTo>
                    <a:lnTo>
                      <a:pt x="108" y="4"/>
                    </a:lnTo>
                    <a:lnTo>
                      <a:pt x="130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 b="0">
                  <a:solidFill>
                    <a:schemeClr val="tx1"/>
                  </a:solidFill>
                  <a:latin typeface="Cambria" pitchFamily="18" charset="0"/>
                  <a:cs typeface="+mn-cs"/>
                </a:endParaRPr>
              </a:p>
            </p:txBody>
          </p:sp>
          <p:sp>
            <p:nvSpPr>
              <p:cNvPr id="13350" name="Freeform 17"/>
              <p:cNvSpPr>
                <a:spLocks/>
              </p:cNvSpPr>
              <p:nvPr/>
            </p:nvSpPr>
            <p:spPr bwMode="auto">
              <a:xfrm>
                <a:off x="5300" y="2300"/>
                <a:ext cx="90" cy="64"/>
              </a:xfrm>
              <a:custGeom>
                <a:avLst/>
                <a:gdLst>
                  <a:gd name="T0" fmla="*/ 0 w 90"/>
                  <a:gd name="T1" fmla="*/ 4 h 64"/>
                  <a:gd name="T2" fmla="*/ 7 w 90"/>
                  <a:gd name="T3" fmla="*/ 0 h 64"/>
                  <a:gd name="T4" fmla="*/ 27 w 90"/>
                  <a:gd name="T5" fmla="*/ 4 h 64"/>
                  <a:gd name="T6" fmla="*/ 34 w 90"/>
                  <a:gd name="T7" fmla="*/ 6 h 64"/>
                  <a:gd name="T8" fmla="*/ 42 w 90"/>
                  <a:gd name="T9" fmla="*/ 4 h 64"/>
                  <a:gd name="T10" fmla="*/ 52 w 90"/>
                  <a:gd name="T11" fmla="*/ 0 h 64"/>
                  <a:gd name="T12" fmla="*/ 64 w 90"/>
                  <a:gd name="T13" fmla="*/ 2 h 64"/>
                  <a:gd name="T14" fmla="*/ 76 w 90"/>
                  <a:gd name="T15" fmla="*/ 8 h 64"/>
                  <a:gd name="T16" fmla="*/ 83 w 90"/>
                  <a:gd name="T17" fmla="*/ 24 h 64"/>
                  <a:gd name="T18" fmla="*/ 79 w 90"/>
                  <a:gd name="T19" fmla="*/ 33 h 64"/>
                  <a:gd name="T20" fmla="*/ 85 w 90"/>
                  <a:gd name="T21" fmla="*/ 44 h 64"/>
                  <a:gd name="T22" fmla="*/ 90 w 90"/>
                  <a:gd name="T23" fmla="*/ 54 h 64"/>
                  <a:gd name="T24" fmla="*/ 88 w 90"/>
                  <a:gd name="T25" fmla="*/ 64 h 64"/>
                  <a:gd name="T26" fmla="*/ 83 w 90"/>
                  <a:gd name="T27" fmla="*/ 56 h 64"/>
                  <a:gd name="T28" fmla="*/ 69 w 90"/>
                  <a:gd name="T29" fmla="*/ 41 h 64"/>
                  <a:gd name="T30" fmla="*/ 45 w 90"/>
                  <a:gd name="T31" fmla="*/ 33 h 64"/>
                  <a:gd name="T32" fmla="*/ 27 w 90"/>
                  <a:gd name="T33" fmla="*/ 31 h 64"/>
                  <a:gd name="T34" fmla="*/ 14 w 90"/>
                  <a:gd name="T35" fmla="*/ 35 h 64"/>
                  <a:gd name="T36" fmla="*/ 8 w 90"/>
                  <a:gd name="T37" fmla="*/ 29 h 64"/>
                  <a:gd name="T38" fmla="*/ 7 w 90"/>
                  <a:gd name="T39" fmla="*/ 19 h 64"/>
                  <a:gd name="T40" fmla="*/ 0 w 90"/>
                  <a:gd name="T41" fmla="*/ 15 h 64"/>
                  <a:gd name="T42" fmla="*/ 0 w 90"/>
                  <a:gd name="T43" fmla="*/ 4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0"/>
                  <a:gd name="T67" fmla="*/ 0 h 64"/>
                  <a:gd name="T68" fmla="*/ 90 w 90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0" h="64">
                    <a:moveTo>
                      <a:pt x="0" y="4"/>
                    </a:moveTo>
                    <a:lnTo>
                      <a:pt x="7" y="0"/>
                    </a:lnTo>
                    <a:lnTo>
                      <a:pt x="27" y="4"/>
                    </a:lnTo>
                    <a:lnTo>
                      <a:pt x="34" y="6"/>
                    </a:lnTo>
                    <a:lnTo>
                      <a:pt x="42" y="4"/>
                    </a:lnTo>
                    <a:lnTo>
                      <a:pt x="52" y="0"/>
                    </a:lnTo>
                    <a:lnTo>
                      <a:pt x="64" y="2"/>
                    </a:lnTo>
                    <a:lnTo>
                      <a:pt x="76" y="8"/>
                    </a:lnTo>
                    <a:lnTo>
                      <a:pt x="83" y="24"/>
                    </a:lnTo>
                    <a:lnTo>
                      <a:pt x="79" y="33"/>
                    </a:lnTo>
                    <a:lnTo>
                      <a:pt x="85" y="44"/>
                    </a:lnTo>
                    <a:lnTo>
                      <a:pt x="90" y="54"/>
                    </a:lnTo>
                    <a:lnTo>
                      <a:pt x="88" y="64"/>
                    </a:lnTo>
                    <a:lnTo>
                      <a:pt x="83" y="56"/>
                    </a:lnTo>
                    <a:lnTo>
                      <a:pt x="69" y="41"/>
                    </a:lnTo>
                    <a:lnTo>
                      <a:pt x="45" y="33"/>
                    </a:lnTo>
                    <a:lnTo>
                      <a:pt x="27" y="31"/>
                    </a:lnTo>
                    <a:lnTo>
                      <a:pt x="14" y="35"/>
                    </a:lnTo>
                    <a:lnTo>
                      <a:pt x="8" y="29"/>
                    </a:lnTo>
                    <a:lnTo>
                      <a:pt x="7" y="19"/>
                    </a:lnTo>
                    <a:lnTo>
                      <a:pt x="0" y="1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 b="0">
                  <a:solidFill>
                    <a:schemeClr val="tx1"/>
                  </a:solidFill>
                  <a:latin typeface="Cambria" pitchFamily="18" charset="0"/>
                  <a:cs typeface="+mn-cs"/>
                </a:endParaRPr>
              </a:p>
            </p:txBody>
          </p:sp>
          <p:sp>
            <p:nvSpPr>
              <p:cNvPr id="13351" name="Freeform 18"/>
              <p:cNvSpPr>
                <a:spLocks/>
              </p:cNvSpPr>
              <p:nvPr/>
            </p:nvSpPr>
            <p:spPr bwMode="auto">
              <a:xfrm>
                <a:off x="5152" y="2494"/>
                <a:ext cx="30" cy="23"/>
              </a:xfrm>
              <a:custGeom>
                <a:avLst/>
                <a:gdLst>
                  <a:gd name="T0" fmla="*/ 9 w 30"/>
                  <a:gd name="T1" fmla="*/ 0 h 23"/>
                  <a:gd name="T2" fmla="*/ 0 w 30"/>
                  <a:gd name="T3" fmla="*/ 10 h 23"/>
                  <a:gd name="T4" fmla="*/ 4 w 30"/>
                  <a:gd name="T5" fmla="*/ 19 h 23"/>
                  <a:gd name="T6" fmla="*/ 11 w 30"/>
                  <a:gd name="T7" fmla="*/ 23 h 23"/>
                  <a:gd name="T8" fmla="*/ 21 w 30"/>
                  <a:gd name="T9" fmla="*/ 19 h 23"/>
                  <a:gd name="T10" fmla="*/ 30 w 30"/>
                  <a:gd name="T11" fmla="*/ 14 h 23"/>
                  <a:gd name="T12" fmla="*/ 26 w 30"/>
                  <a:gd name="T13" fmla="*/ 8 h 23"/>
                  <a:gd name="T14" fmla="*/ 9 w 30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3"/>
                  <a:gd name="T26" fmla="*/ 30 w 30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3">
                    <a:moveTo>
                      <a:pt x="9" y="0"/>
                    </a:moveTo>
                    <a:lnTo>
                      <a:pt x="0" y="10"/>
                    </a:lnTo>
                    <a:lnTo>
                      <a:pt x="4" y="19"/>
                    </a:lnTo>
                    <a:lnTo>
                      <a:pt x="11" y="23"/>
                    </a:lnTo>
                    <a:lnTo>
                      <a:pt x="21" y="19"/>
                    </a:lnTo>
                    <a:lnTo>
                      <a:pt x="30" y="14"/>
                    </a:lnTo>
                    <a:lnTo>
                      <a:pt x="26" y="8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 b="0">
                  <a:solidFill>
                    <a:schemeClr val="tx1"/>
                  </a:solidFill>
                  <a:latin typeface="Cambria" pitchFamily="18" charset="0"/>
                  <a:cs typeface="+mn-cs"/>
                </a:endParaRPr>
              </a:p>
            </p:txBody>
          </p:sp>
        </p:grpSp>
        <p:sp>
          <p:nvSpPr>
            <p:cNvPr id="13338" name="Freeform 19"/>
            <p:cNvSpPr>
              <a:spLocks/>
            </p:cNvSpPr>
            <p:nvPr/>
          </p:nvSpPr>
          <p:spPr bwMode="auto">
            <a:xfrm>
              <a:off x="4131" y="1244"/>
              <a:ext cx="929" cy="900"/>
            </a:xfrm>
            <a:custGeom>
              <a:avLst/>
              <a:gdLst>
                <a:gd name="T0" fmla="*/ 302 w 508"/>
                <a:gd name="T1" fmla="*/ 350 h 538"/>
                <a:gd name="T2" fmla="*/ 263 w 508"/>
                <a:gd name="T3" fmla="*/ 462 h 538"/>
                <a:gd name="T4" fmla="*/ 254 w 508"/>
                <a:gd name="T5" fmla="*/ 574 h 538"/>
                <a:gd name="T6" fmla="*/ 69 w 508"/>
                <a:gd name="T7" fmla="*/ 758 h 538"/>
                <a:gd name="T8" fmla="*/ 113 w 508"/>
                <a:gd name="T9" fmla="*/ 811 h 538"/>
                <a:gd name="T10" fmla="*/ 93 w 508"/>
                <a:gd name="T11" fmla="*/ 974 h 538"/>
                <a:gd name="T12" fmla="*/ 73 w 508"/>
                <a:gd name="T13" fmla="*/ 1089 h 538"/>
                <a:gd name="T14" fmla="*/ 49 w 508"/>
                <a:gd name="T15" fmla="*/ 1169 h 538"/>
                <a:gd name="T16" fmla="*/ 24 w 508"/>
                <a:gd name="T17" fmla="*/ 1261 h 538"/>
                <a:gd name="T18" fmla="*/ 0 w 508"/>
                <a:gd name="T19" fmla="*/ 1327 h 538"/>
                <a:gd name="T20" fmla="*/ 77 w 508"/>
                <a:gd name="T21" fmla="*/ 1365 h 538"/>
                <a:gd name="T22" fmla="*/ 101 w 508"/>
                <a:gd name="T23" fmla="*/ 1447 h 538"/>
                <a:gd name="T24" fmla="*/ 157 w 508"/>
                <a:gd name="T25" fmla="*/ 1422 h 538"/>
                <a:gd name="T26" fmla="*/ 194 w 508"/>
                <a:gd name="T27" fmla="*/ 1475 h 538"/>
                <a:gd name="T28" fmla="*/ 263 w 508"/>
                <a:gd name="T29" fmla="*/ 1422 h 538"/>
                <a:gd name="T30" fmla="*/ 302 w 508"/>
                <a:gd name="T31" fmla="*/ 1380 h 538"/>
                <a:gd name="T32" fmla="*/ 399 w 508"/>
                <a:gd name="T33" fmla="*/ 1355 h 538"/>
                <a:gd name="T34" fmla="*/ 419 w 508"/>
                <a:gd name="T35" fmla="*/ 1296 h 538"/>
                <a:gd name="T36" fmla="*/ 344 w 508"/>
                <a:gd name="T37" fmla="*/ 1265 h 538"/>
                <a:gd name="T38" fmla="*/ 501 w 508"/>
                <a:gd name="T39" fmla="*/ 1139 h 538"/>
                <a:gd name="T40" fmla="*/ 803 w 508"/>
                <a:gd name="T41" fmla="*/ 1030 h 538"/>
                <a:gd name="T42" fmla="*/ 1041 w 508"/>
                <a:gd name="T43" fmla="*/ 937 h 538"/>
                <a:gd name="T44" fmla="*/ 1174 w 508"/>
                <a:gd name="T45" fmla="*/ 803 h 538"/>
                <a:gd name="T46" fmla="*/ 1408 w 508"/>
                <a:gd name="T47" fmla="*/ 703 h 538"/>
                <a:gd name="T48" fmla="*/ 1662 w 508"/>
                <a:gd name="T49" fmla="*/ 475 h 538"/>
                <a:gd name="T50" fmla="*/ 1569 w 508"/>
                <a:gd name="T51" fmla="*/ 333 h 538"/>
                <a:gd name="T52" fmla="*/ 1575 w 508"/>
                <a:gd name="T53" fmla="*/ 288 h 538"/>
                <a:gd name="T54" fmla="*/ 1699 w 508"/>
                <a:gd name="T55" fmla="*/ 254 h 538"/>
                <a:gd name="T56" fmla="*/ 1631 w 508"/>
                <a:gd name="T57" fmla="*/ 229 h 538"/>
                <a:gd name="T58" fmla="*/ 1602 w 508"/>
                <a:gd name="T59" fmla="*/ 167 h 538"/>
                <a:gd name="T60" fmla="*/ 1532 w 508"/>
                <a:gd name="T61" fmla="*/ 182 h 538"/>
                <a:gd name="T62" fmla="*/ 1525 w 508"/>
                <a:gd name="T63" fmla="*/ 151 h 538"/>
                <a:gd name="T64" fmla="*/ 1445 w 508"/>
                <a:gd name="T65" fmla="*/ 146 h 538"/>
                <a:gd name="T66" fmla="*/ 1361 w 508"/>
                <a:gd name="T67" fmla="*/ 207 h 538"/>
                <a:gd name="T68" fmla="*/ 1368 w 508"/>
                <a:gd name="T69" fmla="*/ 224 h 538"/>
                <a:gd name="T70" fmla="*/ 1280 w 508"/>
                <a:gd name="T71" fmla="*/ 244 h 538"/>
                <a:gd name="T72" fmla="*/ 1194 w 508"/>
                <a:gd name="T73" fmla="*/ 244 h 538"/>
                <a:gd name="T74" fmla="*/ 1114 w 508"/>
                <a:gd name="T75" fmla="*/ 224 h 538"/>
                <a:gd name="T76" fmla="*/ 1026 w 508"/>
                <a:gd name="T77" fmla="*/ 238 h 538"/>
                <a:gd name="T78" fmla="*/ 913 w 508"/>
                <a:gd name="T79" fmla="*/ 229 h 538"/>
                <a:gd name="T80" fmla="*/ 827 w 508"/>
                <a:gd name="T81" fmla="*/ 182 h 538"/>
                <a:gd name="T82" fmla="*/ 847 w 508"/>
                <a:gd name="T83" fmla="*/ 151 h 538"/>
                <a:gd name="T84" fmla="*/ 839 w 508"/>
                <a:gd name="T85" fmla="*/ 120 h 538"/>
                <a:gd name="T86" fmla="*/ 746 w 508"/>
                <a:gd name="T87" fmla="*/ 99 h 538"/>
                <a:gd name="T88" fmla="*/ 638 w 508"/>
                <a:gd name="T89" fmla="*/ 99 h 538"/>
                <a:gd name="T90" fmla="*/ 475 w 508"/>
                <a:gd name="T91" fmla="*/ 42 h 538"/>
                <a:gd name="T92" fmla="*/ 331 w 508"/>
                <a:gd name="T93" fmla="*/ 20 h 538"/>
                <a:gd name="T94" fmla="*/ 243 w 508"/>
                <a:gd name="T95" fmla="*/ 12 h 538"/>
                <a:gd name="T96" fmla="*/ 187 w 508"/>
                <a:gd name="T97" fmla="*/ 92 h 5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8"/>
                <a:gd name="T148" fmla="*/ 0 h 538"/>
                <a:gd name="T149" fmla="*/ 508 w 508"/>
                <a:gd name="T150" fmla="*/ 538 h 5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8" h="538">
                  <a:moveTo>
                    <a:pt x="56" y="33"/>
                  </a:moveTo>
                  <a:lnTo>
                    <a:pt x="90" y="125"/>
                  </a:lnTo>
                  <a:lnTo>
                    <a:pt x="69" y="136"/>
                  </a:lnTo>
                  <a:lnTo>
                    <a:pt x="79" y="165"/>
                  </a:lnTo>
                  <a:lnTo>
                    <a:pt x="81" y="188"/>
                  </a:lnTo>
                  <a:lnTo>
                    <a:pt x="76" y="205"/>
                  </a:lnTo>
                  <a:lnTo>
                    <a:pt x="63" y="223"/>
                  </a:lnTo>
                  <a:lnTo>
                    <a:pt x="21" y="271"/>
                  </a:lnTo>
                  <a:lnTo>
                    <a:pt x="23" y="280"/>
                  </a:lnTo>
                  <a:lnTo>
                    <a:pt x="34" y="290"/>
                  </a:lnTo>
                  <a:lnTo>
                    <a:pt x="17" y="324"/>
                  </a:lnTo>
                  <a:lnTo>
                    <a:pt x="28" y="348"/>
                  </a:lnTo>
                  <a:lnTo>
                    <a:pt x="34" y="357"/>
                  </a:lnTo>
                  <a:lnTo>
                    <a:pt x="22" y="389"/>
                  </a:lnTo>
                  <a:lnTo>
                    <a:pt x="9" y="398"/>
                  </a:lnTo>
                  <a:lnTo>
                    <a:pt x="15" y="418"/>
                  </a:lnTo>
                  <a:lnTo>
                    <a:pt x="15" y="437"/>
                  </a:lnTo>
                  <a:lnTo>
                    <a:pt x="7" y="451"/>
                  </a:lnTo>
                  <a:lnTo>
                    <a:pt x="9" y="465"/>
                  </a:lnTo>
                  <a:lnTo>
                    <a:pt x="0" y="474"/>
                  </a:lnTo>
                  <a:lnTo>
                    <a:pt x="13" y="490"/>
                  </a:lnTo>
                  <a:lnTo>
                    <a:pt x="23" y="488"/>
                  </a:lnTo>
                  <a:lnTo>
                    <a:pt x="23" y="508"/>
                  </a:lnTo>
                  <a:lnTo>
                    <a:pt x="30" y="517"/>
                  </a:lnTo>
                  <a:lnTo>
                    <a:pt x="38" y="506"/>
                  </a:lnTo>
                  <a:lnTo>
                    <a:pt x="47" y="508"/>
                  </a:lnTo>
                  <a:lnTo>
                    <a:pt x="52" y="521"/>
                  </a:lnTo>
                  <a:lnTo>
                    <a:pt x="58" y="527"/>
                  </a:lnTo>
                  <a:lnTo>
                    <a:pt x="58" y="538"/>
                  </a:lnTo>
                  <a:lnTo>
                    <a:pt x="79" y="508"/>
                  </a:lnTo>
                  <a:lnTo>
                    <a:pt x="79" y="501"/>
                  </a:lnTo>
                  <a:lnTo>
                    <a:pt x="90" y="493"/>
                  </a:lnTo>
                  <a:lnTo>
                    <a:pt x="108" y="503"/>
                  </a:lnTo>
                  <a:lnTo>
                    <a:pt x="119" y="484"/>
                  </a:lnTo>
                  <a:lnTo>
                    <a:pt x="127" y="474"/>
                  </a:lnTo>
                  <a:lnTo>
                    <a:pt x="125" y="463"/>
                  </a:lnTo>
                  <a:lnTo>
                    <a:pt x="119" y="463"/>
                  </a:lnTo>
                  <a:lnTo>
                    <a:pt x="103" y="452"/>
                  </a:lnTo>
                  <a:lnTo>
                    <a:pt x="116" y="445"/>
                  </a:lnTo>
                  <a:lnTo>
                    <a:pt x="150" y="407"/>
                  </a:lnTo>
                  <a:lnTo>
                    <a:pt x="180" y="394"/>
                  </a:lnTo>
                  <a:lnTo>
                    <a:pt x="240" y="368"/>
                  </a:lnTo>
                  <a:lnTo>
                    <a:pt x="270" y="351"/>
                  </a:lnTo>
                  <a:lnTo>
                    <a:pt x="311" y="335"/>
                  </a:lnTo>
                  <a:lnTo>
                    <a:pt x="344" y="307"/>
                  </a:lnTo>
                  <a:lnTo>
                    <a:pt x="351" y="287"/>
                  </a:lnTo>
                  <a:lnTo>
                    <a:pt x="365" y="289"/>
                  </a:lnTo>
                  <a:lnTo>
                    <a:pt x="421" y="251"/>
                  </a:lnTo>
                  <a:lnTo>
                    <a:pt x="499" y="181"/>
                  </a:lnTo>
                  <a:lnTo>
                    <a:pt x="497" y="170"/>
                  </a:lnTo>
                  <a:lnTo>
                    <a:pt x="486" y="138"/>
                  </a:lnTo>
                  <a:lnTo>
                    <a:pt x="469" y="119"/>
                  </a:lnTo>
                  <a:lnTo>
                    <a:pt x="467" y="110"/>
                  </a:lnTo>
                  <a:lnTo>
                    <a:pt x="471" y="103"/>
                  </a:lnTo>
                  <a:lnTo>
                    <a:pt x="482" y="99"/>
                  </a:lnTo>
                  <a:lnTo>
                    <a:pt x="508" y="91"/>
                  </a:lnTo>
                  <a:lnTo>
                    <a:pt x="501" y="87"/>
                  </a:lnTo>
                  <a:lnTo>
                    <a:pt x="488" y="82"/>
                  </a:lnTo>
                  <a:lnTo>
                    <a:pt x="475" y="69"/>
                  </a:lnTo>
                  <a:lnTo>
                    <a:pt x="479" y="60"/>
                  </a:lnTo>
                  <a:lnTo>
                    <a:pt x="471" y="60"/>
                  </a:lnTo>
                  <a:lnTo>
                    <a:pt x="458" y="65"/>
                  </a:lnTo>
                  <a:lnTo>
                    <a:pt x="454" y="60"/>
                  </a:lnTo>
                  <a:lnTo>
                    <a:pt x="456" y="54"/>
                  </a:lnTo>
                  <a:lnTo>
                    <a:pt x="443" y="56"/>
                  </a:lnTo>
                  <a:lnTo>
                    <a:pt x="432" y="52"/>
                  </a:lnTo>
                  <a:lnTo>
                    <a:pt x="421" y="63"/>
                  </a:lnTo>
                  <a:lnTo>
                    <a:pt x="407" y="74"/>
                  </a:lnTo>
                  <a:lnTo>
                    <a:pt x="400" y="74"/>
                  </a:lnTo>
                  <a:lnTo>
                    <a:pt x="409" y="80"/>
                  </a:lnTo>
                  <a:lnTo>
                    <a:pt x="400" y="85"/>
                  </a:lnTo>
                  <a:lnTo>
                    <a:pt x="383" y="87"/>
                  </a:lnTo>
                  <a:lnTo>
                    <a:pt x="367" y="91"/>
                  </a:lnTo>
                  <a:lnTo>
                    <a:pt x="357" y="87"/>
                  </a:lnTo>
                  <a:lnTo>
                    <a:pt x="351" y="80"/>
                  </a:lnTo>
                  <a:lnTo>
                    <a:pt x="333" y="80"/>
                  </a:lnTo>
                  <a:lnTo>
                    <a:pt x="320" y="78"/>
                  </a:lnTo>
                  <a:lnTo>
                    <a:pt x="307" y="85"/>
                  </a:lnTo>
                  <a:lnTo>
                    <a:pt x="290" y="89"/>
                  </a:lnTo>
                  <a:lnTo>
                    <a:pt x="273" y="82"/>
                  </a:lnTo>
                  <a:lnTo>
                    <a:pt x="257" y="74"/>
                  </a:lnTo>
                  <a:lnTo>
                    <a:pt x="247" y="65"/>
                  </a:lnTo>
                  <a:lnTo>
                    <a:pt x="245" y="58"/>
                  </a:lnTo>
                  <a:lnTo>
                    <a:pt x="253" y="54"/>
                  </a:lnTo>
                  <a:lnTo>
                    <a:pt x="255" y="47"/>
                  </a:lnTo>
                  <a:lnTo>
                    <a:pt x="251" y="43"/>
                  </a:lnTo>
                  <a:lnTo>
                    <a:pt x="236" y="41"/>
                  </a:lnTo>
                  <a:lnTo>
                    <a:pt x="223" y="35"/>
                  </a:lnTo>
                  <a:lnTo>
                    <a:pt x="201" y="31"/>
                  </a:lnTo>
                  <a:lnTo>
                    <a:pt x="191" y="35"/>
                  </a:lnTo>
                  <a:lnTo>
                    <a:pt x="174" y="29"/>
                  </a:lnTo>
                  <a:lnTo>
                    <a:pt x="142" y="15"/>
                  </a:lnTo>
                  <a:lnTo>
                    <a:pt x="119" y="15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3" y="4"/>
                  </a:lnTo>
                  <a:lnTo>
                    <a:pt x="67" y="13"/>
                  </a:lnTo>
                  <a:lnTo>
                    <a:pt x="56" y="33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39" name="Freeform 20"/>
            <p:cNvSpPr>
              <a:spLocks/>
            </p:cNvSpPr>
            <p:nvPr/>
          </p:nvSpPr>
          <p:spPr bwMode="auto">
            <a:xfrm>
              <a:off x="3408" y="1238"/>
              <a:ext cx="887" cy="1132"/>
            </a:xfrm>
            <a:custGeom>
              <a:avLst/>
              <a:gdLst>
                <a:gd name="T0" fmla="*/ 1622 w 485"/>
                <a:gd name="T1" fmla="*/ 363 h 677"/>
                <a:gd name="T2" fmla="*/ 1578 w 485"/>
                <a:gd name="T3" fmla="*/ 445 h 677"/>
                <a:gd name="T4" fmla="*/ 1586 w 485"/>
                <a:gd name="T5" fmla="*/ 567 h 677"/>
                <a:gd name="T6" fmla="*/ 1485 w 485"/>
                <a:gd name="T7" fmla="*/ 677 h 677"/>
                <a:gd name="T8" fmla="*/ 1397 w 485"/>
                <a:gd name="T9" fmla="*/ 798 h 677"/>
                <a:gd name="T10" fmla="*/ 1372 w 485"/>
                <a:gd name="T11" fmla="*/ 920 h 677"/>
                <a:gd name="T12" fmla="*/ 1436 w 485"/>
                <a:gd name="T13" fmla="*/ 1010 h 677"/>
                <a:gd name="T14" fmla="*/ 1392 w 485"/>
                <a:gd name="T15" fmla="*/ 1099 h 677"/>
                <a:gd name="T16" fmla="*/ 1372 w 485"/>
                <a:gd name="T17" fmla="*/ 1186 h 677"/>
                <a:gd name="T18" fmla="*/ 1352 w 485"/>
                <a:gd name="T19" fmla="*/ 1269 h 677"/>
                <a:gd name="T20" fmla="*/ 1320 w 485"/>
                <a:gd name="T21" fmla="*/ 1336 h 677"/>
                <a:gd name="T22" fmla="*/ 1291 w 485"/>
                <a:gd name="T23" fmla="*/ 1353 h 677"/>
                <a:gd name="T24" fmla="*/ 1255 w 485"/>
                <a:gd name="T25" fmla="*/ 1364 h 677"/>
                <a:gd name="T26" fmla="*/ 1170 w 485"/>
                <a:gd name="T27" fmla="*/ 1343 h 677"/>
                <a:gd name="T28" fmla="*/ 1053 w 485"/>
                <a:gd name="T29" fmla="*/ 1420 h 677"/>
                <a:gd name="T30" fmla="*/ 1041 w 485"/>
                <a:gd name="T31" fmla="*/ 1451 h 677"/>
                <a:gd name="T32" fmla="*/ 1121 w 485"/>
                <a:gd name="T33" fmla="*/ 1563 h 677"/>
                <a:gd name="T34" fmla="*/ 1085 w 485"/>
                <a:gd name="T35" fmla="*/ 1602 h 677"/>
                <a:gd name="T36" fmla="*/ 997 w 485"/>
                <a:gd name="T37" fmla="*/ 1697 h 677"/>
                <a:gd name="T38" fmla="*/ 933 w 485"/>
                <a:gd name="T39" fmla="*/ 1667 h 677"/>
                <a:gd name="T40" fmla="*/ 916 w 485"/>
                <a:gd name="T41" fmla="*/ 1744 h 677"/>
                <a:gd name="T42" fmla="*/ 896 w 485"/>
                <a:gd name="T43" fmla="*/ 1786 h 677"/>
                <a:gd name="T44" fmla="*/ 816 w 485"/>
                <a:gd name="T45" fmla="*/ 1829 h 677"/>
                <a:gd name="T46" fmla="*/ 786 w 485"/>
                <a:gd name="T47" fmla="*/ 1888 h 677"/>
                <a:gd name="T48" fmla="*/ 730 w 485"/>
                <a:gd name="T49" fmla="*/ 1888 h 677"/>
                <a:gd name="T50" fmla="*/ 710 w 485"/>
                <a:gd name="T51" fmla="*/ 1839 h 677"/>
                <a:gd name="T52" fmla="*/ 649 w 485"/>
                <a:gd name="T53" fmla="*/ 1846 h 677"/>
                <a:gd name="T54" fmla="*/ 565 w 485"/>
                <a:gd name="T55" fmla="*/ 1834 h 677"/>
                <a:gd name="T56" fmla="*/ 501 w 485"/>
                <a:gd name="T57" fmla="*/ 1803 h 677"/>
                <a:gd name="T58" fmla="*/ 421 w 485"/>
                <a:gd name="T59" fmla="*/ 1751 h 677"/>
                <a:gd name="T60" fmla="*/ 331 w 485"/>
                <a:gd name="T61" fmla="*/ 1684 h 677"/>
                <a:gd name="T62" fmla="*/ 201 w 485"/>
                <a:gd name="T63" fmla="*/ 1552 h 677"/>
                <a:gd name="T64" fmla="*/ 287 w 485"/>
                <a:gd name="T65" fmla="*/ 1505 h 677"/>
                <a:gd name="T66" fmla="*/ 324 w 485"/>
                <a:gd name="T67" fmla="*/ 1451 h 677"/>
                <a:gd name="T68" fmla="*/ 368 w 485"/>
                <a:gd name="T69" fmla="*/ 1461 h 677"/>
                <a:gd name="T70" fmla="*/ 388 w 485"/>
                <a:gd name="T71" fmla="*/ 1415 h 677"/>
                <a:gd name="T72" fmla="*/ 351 w 485"/>
                <a:gd name="T73" fmla="*/ 1336 h 677"/>
                <a:gd name="T74" fmla="*/ 351 w 485"/>
                <a:gd name="T75" fmla="*/ 1264 h 677"/>
                <a:gd name="T76" fmla="*/ 137 w 485"/>
                <a:gd name="T77" fmla="*/ 1099 h 677"/>
                <a:gd name="T78" fmla="*/ 27 w 485"/>
                <a:gd name="T79" fmla="*/ 1077 h 677"/>
                <a:gd name="T80" fmla="*/ 48 w 485"/>
                <a:gd name="T81" fmla="*/ 973 h 677"/>
                <a:gd name="T82" fmla="*/ 84 w 485"/>
                <a:gd name="T83" fmla="*/ 973 h 677"/>
                <a:gd name="T84" fmla="*/ 108 w 485"/>
                <a:gd name="T85" fmla="*/ 911 h 677"/>
                <a:gd name="T86" fmla="*/ 165 w 485"/>
                <a:gd name="T87" fmla="*/ 803 h 677"/>
                <a:gd name="T88" fmla="*/ 207 w 485"/>
                <a:gd name="T89" fmla="*/ 682 h 677"/>
                <a:gd name="T90" fmla="*/ 146 w 485"/>
                <a:gd name="T91" fmla="*/ 620 h 677"/>
                <a:gd name="T92" fmla="*/ 311 w 485"/>
                <a:gd name="T93" fmla="*/ 595 h 677"/>
                <a:gd name="T94" fmla="*/ 481 w 485"/>
                <a:gd name="T95" fmla="*/ 520 h 677"/>
                <a:gd name="T96" fmla="*/ 439 w 485"/>
                <a:gd name="T97" fmla="*/ 361 h 677"/>
                <a:gd name="T98" fmla="*/ 578 w 485"/>
                <a:gd name="T99" fmla="*/ 167 h 677"/>
                <a:gd name="T100" fmla="*/ 752 w 485"/>
                <a:gd name="T101" fmla="*/ 55 h 677"/>
                <a:gd name="T102" fmla="*/ 867 w 485"/>
                <a:gd name="T103" fmla="*/ 42 h 677"/>
                <a:gd name="T104" fmla="*/ 967 w 485"/>
                <a:gd name="T105" fmla="*/ 62 h 677"/>
                <a:gd name="T106" fmla="*/ 1121 w 485"/>
                <a:gd name="T107" fmla="*/ 104 h 677"/>
                <a:gd name="T108" fmla="*/ 1260 w 485"/>
                <a:gd name="T109" fmla="*/ 120 h 677"/>
                <a:gd name="T110" fmla="*/ 1436 w 485"/>
                <a:gd name="T111" fmla="*/ 104 h 6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5"/>
                <a:gd name="T169" fmla="*/ 0 h 677"/>
                <a:gd name="T170" fmla="*/ 485 w 485"/>
                <a:gd name="T171" fmla="*/ 677 h 6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5" h="677">
                  <a:moveTo>
                    <a:pt x="451" y="35"/>
                  </a:moveTo>
                  <a:lnTo>
                    <a:pt x="485" y="130"/>
                  </a:lnTo>
                  <a:lnTo>
                    <a:pt x="464" y="141"/>
                  </a:lnTo>
                  <a:lnTo>
                    <a:pt x="472" y="159"/>
                  </a:lnTo>
                  <a:lnTo>
                    <a:pt x="476" y="186"/>
                  </a:lnTo>
                  <a:lnTo>
                    <a:pt x="474" y="203"/>
                  </a:lnTo>
                  <a:lnTo>
                    <a:pt x="468" y="213"/>
                  </a:lnTo>
                  <a:lnTo>
                    <a:pt x="444" y="242"/>
                  </a:lnTo>
                  <a:lnTo>
                    <a:pt x="416" y="274"/>
                  </a:lnTo>
                  <a:lnTo>
                    <a:pt x="418" y="285"/>
                  </a:lnTo>
                  <a:lnTo>
                    <a:pt x="429" y="293"/>
                  </a:lnTo>
                  <a:lnTo>
                    <a:pt x="410" y="329"/>
                  </a:lnTo>
                  <a:lnTo>
                    <a:pt x="418" y="344"/>
                  </a:lnTo>
                  <a:lnTo>
                    <a:pt x="429" y="361"/>
                  </a:lnTo>
                  <a:lnTo>
                    <a:pt x="422" y="378"/>
                  </a:lnTo>
                  <a:lnTo>
                    <a:pt x="416" y="393"/>
                  </a:lnTo>
                  <a:lnTo>
                    <a:pt x="404" y="402"/>
                  </a:lnTo>
                  <a:lnTo>
                    <a:pt x="410" y="424"/>
                  </a:lnTo>
                  <a:lnTo>
                    <a:pt x="410" y="439"/>
                  </a:lnTo>
                  <a:lnTo>
                    <a:pt x="404" y="454"/>
                  </a:lnTo>
                  <a:lnTo>
                    <a:pt x="404" y="469"/>
                  </a:lnTo>
                  <a:lnTo>
                    <a:pt x="395" y="478"/>
                  </a:lnTo>
                  <a:lnTo>
                    <a:pt x="395" y="482"/>
                  </a:lnTo>
                  <a:lnTo>
                    <a:pt x="386" y="484"/>
                  </a:lnTo>
                  <a:lnTo>
                    <a:pt x="380" y="492"/>
                  </a:lnTo>
                  <a:lnTo>
                    <a:pt x="375" y="488"/>
                  </a:lnTo>
                  <a:lnTo>
                    <a:pt x="362" y="480"/>
                  </a:lnTo>
                  <a:lnTo>
                    <a:pt x="350" y="480"/>
                  </a:lnTo>
                  <a:lnTo>
                    <a:pt x="337" y="486"/>
                  </a:lnTo>
                  <a:lnTo>
                    <a:pt x="315" y="508"/>
                  </a:lnTo>
                  <a:lnTo>
                    <a:pt x="308" y="512"/>
                  </a:lnTo>
                  <a:lnTo>
                    <a:pt x="311" y="519"/>
                  </a:lnTo>
                  <a:lnTo>
                    <a:pt x="332" y="551"/>
                  </a:lnTo>
                  <a:lnTo>
                    <a:pt x="335" y="559"/>
                  </a:lnTo>
                  <a:lnTo>
                    <a:pt x="332" y="568"/>
                  </a:lnTo>
                  <a:lnTo>
                    <a:pt x="324" y="573"/>
                  </a:lnTo>
                  <a:lnTo>
                    <a:pt x="306" y="592"/>
                  </a:lnTo>
                  <a:lnTo>
                    <a:pt x="298" y="607"/>
                  </a:lnTo>
                  <a:lnTo>
                    <a:pt x="289" y="600"/>
                  </a:lnTo>
                  <a:lnTo>
                    <a:pt x="279" y="596"/>
                  </a:lnTo>
                  <a:lnTo>
                    <a:pt x="274" y="600"/>
                  </a:lnTo>
                  <a:lnTo>
                    <a:pt x="274" y="624"/>
                  </a:lnTo>
                  <a:lnTo>
                    <a:pt x="272" y="637"/>
                  </a:lnTo>
                  <a:lnTo>
                    <a:pt x="268" y="639"/>
                  </a:lnTo>
                  <a:lnTo>
                    <a:pt x="248" y="648"/>
                  </a:lnTo>
                  <a:lnTo>
                    <a:pt x="244" y="654"/>
                  </a:lnTo>
                  <a:lnTo>
                    <a:pt x="240" y="666"/>
                  </a:lnTo>
                  <a:lnTo>
                    <a:pt x="235" y="675"/>
                  </a:lnTo>
                  <a:lnTo>
                    <a:pt x="229" y="677"/>
                  </a:lnTo>
                  <a:lnTo>
                    <a:pt x="218" y="675"/>
                  </a:lnTo>
                  <a:lnTo>
                    <a:pt x="212" y="670"/>
                  </a:lnTo>
                  <a:lnTo>
                    <a:pt x="212" y="658"/>
                  </a:lnTo>
                  <a:lnTo>
                    <a:pt x="205" y="652"/>
                  </a:lnTo>
                  <a:lnTo>
                    <a:pt x="194" y="660"/>
                  </a:lnTo>
                  <a:lnTo>
                    <a:pt x="173" y="670"/>
                  </a:lnTo>
                  <a:lnTo>
                    <a:pt x="169" y="656"/>
                  </a:lnTo>
                  <a:lnTo>
                    <a:pt x="158" y="650"/>
                  </a:lnTo>
                  <a:lnTo>
                    <a:pt x="150" y="645"/>
                  </a:lnTo>
                  <a:lnTo>
                    <a:pt x="139" y="643"/>
                  </a:lnTo>
                  <a:lnTo>
                    <a:pt x="126" y="626"/>
                  </a:lnTo>
                  <a:lnTo>
                    <a:pt x="110" y="598"/>
                  </a:lnTo>
                  <a:lnTo>
                    <a:pt x="99" y="602"/>
                  </a:lnTo>
                  <a:lnTo>
                    <a:pt x="88" y="607"/>
                  </a:lnTo>
                  <a:lnTo>
                    <a:pt x="60" y="555"/>
                  </a:lnTo>
                  <a:lnTo>
                    <a:pt x="68" y="555"/>
                  </a:lnTo>
                  <a:lnTo>
                    <a:pt x="86" y="538"/>
                  </a:lnTo>
                  <a:lnTo>
                    <a:pt x="88" y="525"/>
                  </a:lnTo>
                  <a:lnTo>
                    <a:pt x="97" y="519"/>
                  </a:lnTo>
                  <a:lnTo>
                    <a:pt x="103" y="519"/>
                  </a:lnTo>
                  <a:lnTo>
                    <a:pt x="110" y="523"/>
                  </a:lnTo>
                  <a:lnTo>
                    <a:pt x="116" y="516"/>
                  </a:lnTo>
                  <a:lnTo>
                    <a:pt x="116" y="506"/>
                  </a:lnTo>
                  <a:lnTo>
                    <a:pt x="103" y="501"/>
                  </a:lnTo>
                  <a:lnTo>
                    <a:pt x="105" y="478"/>
                  </a:lnTo>
                  <a:lnTo>
                    <a:pt x="105" y="458"/>
                  </a:lnTo>
                  <a:lnTo>
                    <a:pt x="105" y="452"/>
                  </a:lnTo>
                  <a:lnTo>
                    <a:pt x="90" y="443"/>
                  </a:lnTo>
                  <a:lnTo>
                    <a:pt x="41" y="393"/>
                  </a:lnTo>
                  <a:lnTo>
                    <a:pt x="19" y="411"/>
                  </a:lnTo>
                  <a:lnTo>
                    <a:pt x="8" y="385"/>
                  </a:lnTo>
                  <a:lnTo>
                    <a:pt x="0" y="372"/>
                  </a:lnTo>
                  <a:lnTo>
                    <a:pt x="14" y="348"/>
                  </a:lnTo>
                  <a:lnTo>
                    <a:pt x="19" y="335"/>
                  </a:lnTo>
                  <a:lnTo>
                    <a:pt x="25" y="348"/>
                  </a:lnTo>
                  <a:lnTo>
                    <a:pt x="36" y="344"/>
                  </a:lnTo>
                  <a:lnTo>
                    <a:pt x="32" y="326"/>
                  </a:lnTo>
                  <a:lnTo>
                    <a:pt x="27" y="302"/>
                  </a:lnTo>
                  <a:lnTo>
                    <a:pt x="49" y="287"/>
                  </a:lnTo>
                  <a:lnTo>
                    <a:pt x="58" y="276"/>
                  </a:lnTo>
                  <a:lnTo>
                    <a:pt x="62" y="244"/>
                  </a:lnTo>
                  <a:lnTo>
                    <a:pt x="49" y="237"/>
                  </a:lnTo>
                  <a:lnTo>
                    <a:pt x="44" y="222"/>
                  </a:lnTo>
                  <a:lnTo>
                    <a:pt x="51" y="211"/>
                  </a:lnTo>
                  <a:lnTo>
                    <a:pt x="93" y="213"/>
                  </a:lnTo>
                  <a:lnTo>
                    <a:pt x="120" y="226"/>
                  </a:lnTo>
                  <a:lnTo>
                    <a:pt x="144" y="186"/>
                  </a:lnTo>
                  <a:lnTo>
                    <a:pt x="127" y="174"/>
                  </a:lnTo>
                  <a:lnTo>
                    <a:pt x="131" y="129"/>
                  </a:lnTo>
                  <a:lnTo>
                    <a:pt x="171" y="72"/>
                  </a:lnTo>
                  <a:lnTo>
                    <a:pt x="173" y="60"/>
                  </a:lnTo>
                  <a:lnTo>
                    <a:pt x="206" y="49"/>
                  </a:lnTo>
                  <a:lnTo>
                    <a:pt x="225" y="20"/>
                  </a:lnTo>
                  <a:lnTo>
                    <a:pt x="244" y="0"/>
                  </a:lnTo>
                  <a:lnTo>
                    <a:pt x="259" y="15"/>
                  </a:lnTo>
                  <a:lnTo>
                    <a:pt x="270" y="15"/>
                  </a:lnTo>
                  <a:lnTo>
                    <a:pt x="289" y="22"/>
                  </a:lnTo>
                  <a:lnTo>
                    <a:pt x="317" y="24"/>
                  </a:lnTo>
                  <a:lnTo>
                    <a:pt x="335" y="37"/>
                  </a:lnTo>
                  <a:lnTo>
                    <a:pt x="356" y="45"/>
                  </a:lnTo>
                  <a:lnTo>
                    <a:pt x="377" y="43"/>
                  </a:lnTo>
                  <a:lnTo>
                    <a:pt x="406" y="37"/>
                  </a:lnTo>
                  <a:lnTo>
                    <a:pt x="429" y="37"/>
                  </a:lnTo>
                  <a:lnTo>
                    <a:pt x="451" y="35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40" name="Freeform 21"/>
            <p:cNvSpPr>
              <a:spLocks/>
            </p:cNvSpPr>
            <p:nvPr/>
          </p:nvSpPr>
          <p:spPr bwMode="auto">
            <a:xfrm>
              <a:off x="3335" y="1087"/>
              <a:ext cx="518" cy="530"/>
            </a:xfrm>
            <a:custGeom>
              <a:avLst/>
              <a:gdLst>
                <a:gd name="T0" fmla="*/ 948 w 283"/>
                <a:gd name="T1" fmla="*/ 251 h 317"/>
                <a:gd name="T2" fmla="*/ 921 w 283"/>
                <a:gd name="T3" fmla="*/ 226 h 317"/>
                <a:gd name="T4" fmla="*/ 868 w 283"/>
                <a:gd name="T5" fmla="*/ 226 h 317"/>
                <a:gd name="T6" fmla="*/ 800 w 283"/>
                <a:gd name="T7" fmla="*/ 216 h 317"/>
                <a:gd name="T8" fmla="*/ 686 w 283"/>
                <a:gd name="T9" fmla="*/ 184 h 317"/>
                <a:gd name="T10" fmla="*/ 637 w 283"/>
                <a:gd name="T11" fmla="*/ 140 h 317"/>
                <a:gd name="T12" fmla="*/ 617 w 283"/>
                <a:gd name="T13" fmla="*/ 129 h 317"/>
                <a:gd name="T14" fmla="*/ 600 w 283"/>
                <a:gd name="T15" fmla="*/ 150 h 317"/>
                <a:gd name="T16" fmla="*/ 586 w 283"/>
                <a:gd name="T17" fmla="*/ 192 h 317"/>
                <a:gd name="T18" fmla="*/ 544 w 283"/>
                <a:gd name="T19" fmla="*/ 157 h 317"/>
                <a:gd name="T20" fmla="*/ 536 w 283"/>
                <a:gd name="T21" fmla="*/ 134 h 317"/>
                <a:gd name="T22" fmla="*/ 573 w 283"/>
                <a:gd name="T23" fmla="*/ 109 h 317"/>
                <a:gd name="T24" fmla="*/ 580 w 283"/>
                <a:gd name="T25" fmla="*/ 104 h 317"/>
                <a:gd name="T26" fmla="*/ 536 w 283"/>
                <a:gd name="T27" fmla="*/ 25 h 317"/>
                <a:gd name="T28" fmla="*/ 485 w 283"/>
                <a:gd name="T29" fmla="*/ 38 h 317"/>
                <a:gd name="T30" fmla="*/ 428 w 283"/>
                <a:gd name="T31" fmla="*/ 38 h 317"/>
                <a:gd name="T32" fmla="*/ 351 w 283"/>
                <a:gd name="T33" fmla="*/ 0 h 317"/>
                <a:gd name="T34" fmla="*/ 342 w 283"/>
                <a:gd name="T35" fmla="*/ 38 h 317"/>
                <a:gd name="T36" fmla="*/ 328 w 283"/>
                <a:gd name="T37" fmla="*/ 72 h 317"/>
                <a:gd name="T38" fmla="*/ 291 w 283"/>
                <a:gd name="T39" fmla="*/ 84 h 317"/>
                <a:gd name="T40" fmla="*/ 262 w 283"/>
                <a:gd name="T41" fmla="*/ 104 h 317"/>
                <a:gd name="T42" fmla="*/ 247 w 283"/>
                <a:gd name="T43" fmla="*/ 145 h 317"/>
                <a:gd name="T44" fmla="*/ 238 w 283"/>
                <a:gd name="T45" fmla="*/ 174 h 317"/>
                <a:gd name="T46" fmla="*/ 174 w 283"/>
                <a:gd name="T47" fmla="*/ 209 h 317"/>
                <a:gd name="T48" fmla="*/ 161 w 283"/>
                <a:gd name="T49" fmla="*/ 251 h 317"/>
                <a:gd name="T50" fmla="*/ 130 w 283"/>
                <a:gd name="T51" fmla="*/ 269 h 317"/>
                <a:gd name="T52" fmla="*/ 97 w 283"/>
                <a:gd name="T53" fmla="*/ 283 h 317"/>
                <a:gd name="T54" fmla="*/ 93 w 283"/>
                <a:gd name="T55" fmla="*/ 329 h 317"/>
                <a:gd name="T56" fmla="*/ 68 w 283"/>
                <a:gd name="T57" fmla="*/ 361 h 317"/>
                <a:gd name="T58" fmla="*/ 37 w 283"/>
                <a:gd name="T59" fmla="*/ 408 h 317"/>
                <a:gd name="T60" fmla="*/ 44 w 283"/>
                <a:gd name="T61" fmla="*/ 438 h 317"/>
                <a:gd name="T62" fmla="*/ 0 w 283"/>
                <a:gd name="T63" fmla="*/ 461 h 317"/>
                <a:gd name="T64" fmla="*/ 13 w 283"/>
                <a:gd name="T65" fmla="*/ 500 h 317"/>
                <a:gd name="T66" fmla="*/ 7 w 283"/>
                <a:gd name="T67" fmla="*/ 545 h 317"/>
                <a:gd name="T68" fmla="*/ 68 w 283"/>
                <a:gd name="T69" fmla="*/ 584 h 317"/>
                <a:gd name="T70" fmla="*/ 108 w 283"/>
                <a:gd name="T71" fmla="*/ 609 h 317"/>
                <a:gd name="T72" fmla="*/ 161 w 283"/>
                <a:gd name="T73" fmla="*/ 587 h 317"/>
                <a:gd name="T74" fmla="*/ 225 w 283"/>
                <a:gd name="T75" fmla="*/ 615 h 317"/>
                <a:gd name="T76" fmla="*/ 254 w 283"/>
                <a:gd name="T77" fmla="*/ 652 h 317"/>
                <a:gd name="T78" fmla="*/ 267 w 283"/>
                <a:gd name="T79" fmla="*/ 691 h 317"/>
                <a:gd name="T80" fmla="*/ 351 w 283"/>
                <a:gd name="T81" fmla="*/ 704 h 317"/>
                <a:gd name="T82" fmla="*/ 384 w 283"/>
                <a:gd name="T83" fmla="*/ 721 h 317"/>
                <a:gd name="T84" fmla="*/ 375 w 283"/>
                <a:gd name="T85" fmla="*/ 769 h 317"/>
                <a:gd name="T86" fmla="*/ 322 w 283"/>
                <a:gd name="T87" fmla="*/ 777 h 317"/>
                <a:gd name="T88" fmla="*/ 315 w 283"/>
                <a:gd name="T89" fmla="*/ 848 h 317"/>
                <a:gd name="T90" fmla="*/ 448 w 283"/>
                <a:gd name="T91" fmla="*/ 848 h 317"/>
                <a:gd name="T92" fmla="*/ 536 w 283"/>
                <a:gd name="T93" fmla="*/ 886 h 317"/>
                <a:gd name="T94" fmla="*/ 617 w 283"/>
                <a:gd name="T95" fmla="*/ 769 h 317"/>
                <a:gd name="T96" fmla="*/ 556 w 283"/>
                <a:gd name="T97" fmla="*/ 732 h 317"/>
                <a:gd name="T98" fmla="*/ 573 w 283"/>
                <a:gd name="T99" fmla="*/ 607 h 317"/>
                <a:gd name="T100" fmla="*/ 703 w 283"/>
                <a:gd name="T101" fmla="*/ 458 h 317"/>
                <a:gd name="T102" fmla="*/ 714 w 283"/>
                <a:gd name="T103" fmla="*/ 420 h 317"/>
                <a:gd name="T104" fmla="*/ 824 w 283"/>
                <a:gd name="T105" fmla="*/ 388 h 317"/>
                <a:gd name="T106" fmla="*/ 888 w 283"/>
                <a:gd name="T107" fmla="*/ 304 h 317"/>
                <a:gd name="T108" fmla="*/ 948 w 283"/>
                <a:gd name="T109" fmla="*/ 251 h 3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3"/>
                <a:gd name="T166" fmla="*/ 0 h 317"/>
                <a:gd name="T167" fmla="*/ 283 w 283"/>
                <a:gd name="T168" fmla="*/ 317 h 3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3" h="317">
                  <a:moveTo>
                    <a:pt x="283" y="90"/>
                  </a:moveTo>
                  <a:lnTo>
                    <a:pt x="275" y="81"/>
                  </a:lnTo>
                  <a:lnTo>
                    <a:pt x="259" y="81"/>
                  </a:lnTo>
                  <a:lnTo>
                    <a:pt x="239" y="77"/>
                  </a:lnTo>
                  <a:lnTo>
                    <a:pt x="205" y="66"/>
                  </a:lnTo>
                  <a:lnTo>
                    <a:pt x="190" y="50"/>
                  </a:lnTo>
                  <a:lnTo>
                    <a:pt x="184" y="46"/>
                  </a:lnTo>
                  <a:lnTo>
                    <a:pt x="179" y="54"/>
                  </a:lnTo>
                  <a:lnTo>
                    <a:pt x="175" y="69"/>
                  </a:lnTo>
                  <a:lnTo>
                    <a:pt x="162" y="56"/>
                  </a:lnTo>
                  <a:lnTo>
                    <a:pt x="160" y="48"/>
                  </a:lnTo>
                  <a:lnTo>
                    <a:pt x="171" y="39"/>
                  </a:lnTo>
                  <a:lnTo>
                    <a:pt x="173" y="37"/>
                  </a:lnTo>
                  <a:lnTo>
                    <a:pt x="160" y="9"/>
                  </a:lnTo>
                  <a:lnTo>
                    <a:pt x="145" y="14"/>
                  </a:lnTo>
                  <a:lnTo>
                    <a:pt x="128" y="14"/>
                  </a:lnTo>
                  <a:lnTo>
                    <a:pt x="105" y="0"/>
                  </a:lnTo>
                  <a:lnTo>
                    <a:pt x="102" y="14"/>
                  </a:lnTo>
                  <a:lnTo>
                    <a:pt x="98" y="26"/>
                  </a:lnTo>
                  <a:lnTo>
                    <a:pt x="87" y="30"/>
                  </a:lnTo>
                  <a:lnTo>
                    <a:pt x="78" y="37"/>
                  </a:lnTo>
                  <a:lnTo>
                    <a:pt x="74" y="52"/>
                  </a:lnTo>
                  <a:lnTo>
                    <a:pt x="71" y="62"/>
                  </a:lnTo>
                  <a:lnTo>
                    <a:pt x="52" y="75"/>
                  </a:lnTo>
                  <a:lnTo>
                    <a:pt x="48" y="90"/>
                  </a:lnTo>
                  <a:lnTo>
                    <a:pt x="39" y="96"/>
                  </a:lnTo>
                  <a:lnTo>
                    <a:pt x="29" y="101"/>
                  </a:lnTo>
                  <a:lnTo>
                    <a:pt x="28" y="118"/>
                  </a:lnTo>
                  <a:lnTo>
                    <a:pt x="20" y="129"/>
                  </a:lnTo>
                  <a:lnTo>
                    <a:pt x="11" y="146"/>
                  </a:lnTo>
                  <a:lnTo>
                    <a:pt x="13" y="157"/>
                  </a:lnTo>
                  <a:lnTo>
                    <a:pt x="0" y="165"/>
                  </a:lnTo>
                  <a:lnTo>
                    <a:pt x="4" y="179"/>
                  </a:lnTo>
                  <a:lnTo>
                    <a:pt x="2" y="195"/>
                  </a:lnTo>
                  <a:lnTo>
                    <a:pt x="20" y="209"/>
                  </a:lnTo>
                  <a:lnTo>
                    <a:pt x="32" y="218"/>
                  </a:lnTo>
                  <a:lnTo>
                    <a:pt x="48" y="210"/>
                  </a:lnTo>
                  <a:lnTo>
                    <a:pt x="67" y="220"/>
                  </a:lnTo>
                  <a:lnTo>
                    <a:pt x="76" y="233"/>
                  </a:lnTo>
                  <a:lnTo>
                    <a:pt x="80" y="247"/>
                  </a:lnTo>
                  <a:lnTo>
                    <a:pt x="105" y="252"/>
                  </a:lnTo>
                  <a:lnTo>
                    <a:pt x="115" y="258"/>
                  </a:lnTo>
                  <a:lnTo>
                    <a:pt x="112" y="275"/>
                  </a:lnTo>
                  <a:lnTo>
                    <a:pt x="96" y="278"/>
                  </a:lnTo>
                  <a:lnTo>
                    <a:pt x="94" y="303"/>
                  </a:lnTo>
                  <a:lnTo>
                    <a:pt x="134" y="303"/>
                  </a:lnTo>
                  <a:lnTo>
                    <a:pt x="160" y="317"/>
                  </a:lnTo>
                  <a:lnTo>
                    <a:pt x="184" y="275"/>
                  </a:lnTo>
                  <a:lnTo>
                    <a:pt x="166" y="262"/>
                  </a:lnTo>
                  <a:lnTo>
                    <a:pt x="171" y="217"/>
                  </a:lnTo>
                  <a:lnTo>
                    <a:pt x="210" y="164"/>
                  </a:lnTo>
                  <a:lnTo>
                    <a:pt x="213" y="150"/>
                  </a:lnTo>
                  <a:lnTo>
                    <a:pt x="246" y="139"/>
                  </a:lnTo>
                  <a:lnTo>
                    <a:pt x="265" y="109"/>
                  </a:lnTo>
                  <a:lnTo>
                    <a:pt x="283" y="9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41" name="Freeform 22"/>
            <p:cNvSpPr>
              <a:spLocks/>
            </p:cNvSpPr>
            <p:nvPr/>
          </p:nvSpPr>
          <p:spPr bwMode="auto">
            <a:xfrm>
              <a:off x="3095" y="1049"/>
              <a:ext cx="432" cy="368"/>
            </a:xfrm>
            <a:custGeom>
              <a:avLst/>
              <a:gdLst>
                <a:gd name="T0" fmla="*/ 791 w 236"/>
                <a:gd name="T1" fmla="*/ 62 h 220"/>
                <a:gd name="T2" fmla="*/ 767 w 236"/>
                <a:gd name="T3" fmla="*/ 47 h 220"/>
                <a:gd name="T4" fmla="*/ 703 w 236"/>
                <a:gd name="T5" fmla="*/ 92 h 220"/>
                <a:gd name="T6" fmla="*/ 637 w 236"/>
                <a:gd name="T7" fmla="*/ 92 h 220"/>
                <a:gd name="T8" fmla="*/ 606 w 236"/>
                <a:gd name="T9" fmla="*/ 109 h 220"/>
                <a:gd name="T10" fmla="*/ 556 w 236"/>
                <a:gd name="T11" fmla="*/ 109 h 220"/>
                <a:gd name="T12" fmla="*/ 480 w 236"/>
                <a:gd name="T13" fmla="*/ 72 h 220"/>
                <a:gd name="T14" fmla="*/ 425 w 236"/>
                <a:gd name="T15" fmla="*/ 47 h 220"/>
                <a:gd name="T16" fmla="*/ 375 w 236"/>
                <a:gd name="T17" fmla="*/ 55 h 220"/>
                <a:gd name="T18" fmla="*/ 231 w 236"/>
                <a:gd name="T19" fmla="*/ 0 h 220"/>
                <a:gd name="T20" fmla="*/ 189 w 236"/>
                <a:gd name="T21" fmla="*/ 25 h 220"/>
                <a:gd name="T22" fmla="*/ 154 w 236"/>
                <a:gd name="T23" fmla="*/ 30 h 220"/>
                <a:gd name="T24" fmla="*/ 141 w 236"/>
                <a:gd name="T25" fmla="*/ 55 h 220"/>
                <a:gd name="T26" fmla="*/ 154 w 236"/>
                <a:gd name="T27" fmla="*/ 72 h 220"/>
                <a:gd name="T28" fmla="*/ 148 w 236"/>
                <a:gd name="T29" fmla="*/ 92 h 220"/>
                <a:gd name="T30" fmla="*/ 57 w 236"/>
                <a:gd name="T31" fmla="*/ 75 h 220"/>
                <a:gd name="T32" fmla="*/ 16 w 236"/>
                <a:gd name="T33" fmla="*/ 99 h 220"/>
                <a:gd name="T34" fmla="*/ 0 w 236"/>
                <a:gd name="T35" fmla="*/ 129 h 220"/>
                <a:gd name="T36" fmla="*/ 7 w 236"/>
                <a:gd name="T37" fmla="*/ 171 h 220"/>
                <a:gd name="T38" fmla="*/ 68 w 236"/>
                <a:gd name="T39" fmla="*/ 233 h 220"/>
                <a:gd name="T40" fmla="*/ 49 w 236"/>
                <a:gd name="T41" fmla="*/ 279 h 220"/>
                <a:gd name="T42" fmla="*/ 110 w 236"/>
                <a:gd name="T43" fmla="*/ 328 h 220"/>
                <a:gd name="T44" fmla="*/ 108 w 236"/>
                <a:gd name="T45" fmla="*/ 355 h 220"/>
                <a:gd name="T46" fmla="*/ 37 w 236"/>
                <a:gd name="T47" fmla="*/ 371 h 220"/>
                <a:gd name="T48" fmla="*/ 49 w 236"/>
                <a:gd name="T49" fmla="*/ 432 h 220"/>
                <a:gd name="T50" fmla="*/ 104 w 236"/>
                <a:gd name="T51" fmla="*/ 442 h 220"/>
                <a:gd name="T52" fmla="*/ 128 w 236"/>
                <a:gd name="T53" fmla="*/ 509 h 220"/>
                <a:gd name="T54" fmla="*/ 238 w 236"/>
                <a:gd name="T55" fmla="*/ 520 h 220"/>
                <a:gd name="T56" fmla="*/ 282 w 236"/>
                <a:gd name="T57" fmla="*/ 552 h 220"/>
                <a:gd name="T58" fmla="*/ 335 w 236"/>
                <a:gd name="T59" fmla="*/ 594 h 220"/>
                <a:gd name="T60" fmla="*/ 366 w 236"/>
                <a:gd name="T61" fmla="*/ 590 h 220"/>
                <a:gd name="T62" fmla="*/ 452 w 236"/>
                <a:gd name="T63" fmla="*/ 616 h 220"/>
                <a:gd name="T64" fmla="*/ 456 w 236"/>
                <a:gd name="T65" fmla="*/ 570 h 220"/>
                <a:gd name="T66" fmla="*/ 445 w 236"/>
                <a:gd name="T67" fmla="*/ 524 h 220"/>
                <a:gd name="T68" fmla="*/ 489 w 236"/>
                <a:gd name="T69" fmla="*/ 503 h 220"/>
                <a:gd name="T70" fmla="*/ 480 w 236"/>
                <a:gd name="T71" fmla="*/ 473 h 220"/>
                <a:gd name="T72" fmla="*/ 516 w 236"/>
                <a:gd name="T73" fmla="*/ 415 h 220"/>
                <a:gd name="T74" fmla="*/ 529 w 236"/>
                <a:gd name="T75" fmla="*/ 395 h 220"/>
                <a:gd name="T76" fmla="*/ 536 w 236"/>
                <a:gd name="T77" fmla="*/ 346 h 220"/>
                <a:gd name="T78" fmla="*/ 606 w 236"/>
                <a:gd name="T79" fmla="*/ 316 h 220"/>
                <a:gd name="T80" fmla="*/ 613 w 236"/>
                <a:gd name="T81" fmla="*/ 274 h 220"/>
                <a:gd name="T82" fmla="*/ 666 w 236"/>
                <a:gd name="T83" fmla="*/ 246 h 220"/>
                <a:gd name="T84" fmla="*/ 686 w 236"/>
                <a:gd name="T85" fmla="*/ 221 h 220"/>
                <a:gd name="T86" fmla="*/ 697 w 236"/>
                <a:gd name="T87" fmla="*/ 167 h 220"/>
                <a:gd name="T88" fmla="*/ 738 w 236"/>
                <a:gd name="T89" fmla="*/ 146 h 220"/>
                <a:gd name="T90" fmla="*/ 771 w 236"/>
                <a:gd name="T91" fmla="*/ 137 h 220"/>
                <a:gd name="T92" fmla="*/ 791 w 236"/>
                <a:gd name="T93" fmla="*/ 62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20"/>
                <a:gd name="T143" fmla="*/ 236 w 236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20">
                  <a:moveTo>
                    <a:pt x="236" y="22"/>
                  </a:moveTo>
                  <a:lnTo>
                    <a:pt x="229" y="17"/>
                  </a:lnTo>
                  <a:lnTo>
                    <a:pt x="210" y="33"/>
                  </a:lnTo>
                  <a:lnTo>
                    <a:pt x="190" y="33"/>
                  </a:lnTo>
                  <a:lnTo>
                    <a:pt x="181" y="39"/>
                  </a:lnTo>
                  <a:lnTo>
                    <a:pt x="166" y="39"/>
                  </a:lnTo>
                  <a:lnTo>
                    <a:pt x="143" y="26"/>
                  </a:lnTo>
                  <a:lnTo>
                    <a:pt x="127" y="17"/>
                  </a:lnTo>
                  <a:lnTo>
                    <a:pt x="112" y="20"/>
                  </a:lnTo>
                  <a:lnTo>
                    <a:pt x="69" y="0"/>
                  </a:lnTo>
                  <a:lnTo>
                    <a:pt x="56" y="9"/>
                  </a:lnTo>
                  <a:lnTo>
                    <a:pt x="46" y="11"/>
                  </a:lnTo>
                  <a:lnTo>
                    <a:pt x="42" y="20"/>
                  </a:lnTo>
                  <a:lnTo>
                    <a:pt x="46" y="26"/>
                  </a:lnTo>
                  <a:lnTo>
                    <a:pt x="44" y="33"/>
                  </a:lnTo>
                  <a:lnTo>
                    <a:pt x="17" y="27"/>
                  </a:lnTo>
                  <a:lnTo>
                    <a:pt x="5" y="35"/>
                  </a:lnTo>
                  <a:lnTo>
                    <a:pt x="0" y="46"/>
                  </a:lnTo>
                  <a:lnTo>
                    <a:pt x="2" y="61"/>
                  </a:lnTo>
                  <a:lnTo>
                    <a:pt x="20" y="83"/>
                  </a:lnTo>
                  <a:lnTo>
                    <a:pt x="15" y="100"/>
                  </a:lnTo>
                  <a:lnTo>
                    <a:pt x="33" y="117"/>
                  </a:lnTo>
                  <a:lnTo>
                    <a:pt x="32" y="127"/>
                  </a:lnTo>
                  <a:lnTo>
                    <a:pt x="11" y="133"/>
                  </a:lnTo>
                  <a:lnTo>
                    <a:pt x="15" y="154"/>
                  </a:lnTo>
                  <a:lnTo>
                    <a:pt x="31" y="158"/>
                  </a:lnTo>
                  <a:lnTo>
                    <a:pt x="38" y="182"/>
                  </a:lnTo>
                  <a:lnTo>
                    <a:pt x="71" y="186"/>
                  </a:lnTo>
                  <a:lnTo>
                    <a:pt x="84" y="197"/>
                  </a:lnTo>
                  <a:lnTo>
                    <a:pt x="100" y="212"/>
                  </a:lnTo>
                  <a:lnTo>
                    <a:pt x="109" y="211"/>
                  </a:lnTo>
                  <a:lnTo>
                    <a:pt x="135" y="220"/>
                  </a:lnTo>
                  <a:lnTo>
                    <a:pt x="136" y="204"/>
                  </a:lnTo>
                  <a:lnTo>
                    <a:pt x="133" y="187"/>
                  </a:lnTo>
                  <a:lnTo>
                    <a:pt x="146" y="180"/>
                  </a:lnTo>
                  <a:lnTo>
                    <a:pt x="143" y="169"/>
                  </a:lnTo>
                  <a:lnTo>
                    <a:pt x="154" y="148"/>
                  </a:lnTo>
                  <a:lnTo>
                    <a:pt x="158" y="141"/>
                  </a:lnTo>
                  <a:lnTo>
                    <a:pt x="160" y="124"/>
                  </a:lnTo>
                  <a:lnTo>
                    <a:pt x="181" y="113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5" y="79"/>
                  </a:lnTo>
                  <a:lnTo>
                    <a:pt x="208" y="60"/>
                  </a:lnTo>
                  <a:lnTo>
                    <a:pt x="220" y="52"/>
                  </a:lnTo>
                  <a:lnTo>
                    <a:pt x="230" y="49"/>
                  </a:lnTo>
                  <a:lnTo>
                    <a:pt x="236" y="2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42" name="Freeform 23"/>
            <p:cNvSpPr>
              <a:spLocks/>
            </p:cNvSpPr>
            <p:nvPr/>
          </p:nvSpPr>
          <p:spPr bwMode="auto">
            <a:xfrm>
              <a:off x="3130" y="1355"/>
              <a:ext cx="415" cy="254"/>
            </a:xfrm>
            <a:custGeom>
              <a:avLst/>
              <a:gdLst>
                <a:gd name="T0" fmla="*/ 64 w 227"/>
                <a:gd name="T1" fmla="*/ 0 h 152"/>
                <a:gd name="T2" fmla="*/ 166 w 227"/>
                <a:gd name="T3" fmla="*/ 8 h 152"/>
                <a:gd name="T4" fmla="*/ 218 w 227"/>
                <a:gd name="T5" fmla="*/ 38 h 152"/>
                <a:gd name="T6" fmla="*/ 263 w 227"/>
                <a:gd name="T7" fmla="*/ 80 h 152"/>
                <a:gd name="T8" fmla="*/ 303 w 227"/>
                <a:gd name="T9" fmla="*/ 80 h 152"/>
                <a:gd name="T10" fmla="*/ 395 w 227"/>
                <a:gd name="T11" fmla="*/ 104 h 152"/>
                <a:gd name="T12" fmla="*/ 481 w 227"/>
                <a:gd name="T13" fmla="*/ 162 h 152"/>
                <a:gd name="T14" fmla="*/ 536 w 227"/>
                <a:gd name="T15" fmla="*/ 137 h 152"/>
                <a:gd name="T16" fmla="*/ 609 w 227"/>
                <a:gd name="T17" fmla="*/ 167 h 152"/>
                <a:gd name="T18" fmla="*/ 629 w 227"/>
                <a:gd name="T19" fmla="*/ 204 h 152"/>
                <a:gd name="T20" fmla="*/ 645 w 227"/>
                <a:gd name="T21" fmla="*/ 242 h 152"/>
                <a:gd name="T22" fmla="*/ 729 w 227"/>
                <a:gd name="T23" fmla="*/ 254 h 152"/>
                <a:gd name="T24" fmla="*/ 759 w 227"/>
                <a:gd name="T25" fmla="*/ 274 h 152"/>
                <a:gd name="T26" fmla="*/ 746 w 227"/>
                <a:gd name="T27" fmla="*/ 324 h 152"/>
                <a:gd name="T28" fmla="*/ 695 w 227"/>
                <a:gd name="T29" fmla="*/ 333 h 152"/>
                <a:gd name="T30" fmla="*/ 689 w 227"/>
                <a:gd name="T31" fmla="*/ 388 h 152"/>
                <a:gd name="T32" fmla="*/ 651 w 227"/>
                <a:gd name="T33" fmla="*/ 424 h 152"/>
                <a:gd name="T34" fmla="*/ 609 w 227"/>
                <a:gd name="T35" fmla="*/ 424 h 152"/>
                <a:gd name="T36" fmla="*/ 554 w 227"/>
                <a:gd name="T37" fmla="*/ 404 h 152"/>
                <a:gd name="T38" fmla="*/ 548 w 227"/>
                <a:gd name="T39" fmla="*/ 341 h 152"/>
                <a:gd name="T40" fmla="*/ 541 w 227"/>
                <a:gd name="T41" fmla="*/ 316 h 152"/>
                <a:gd name="T42" fmla="*/ 335 w 227"/>
                <a:gd name="T43" fmla="*/ 316 h 152"/>
                <a:gd name="T44" fmla="*/ 311 w 227"/>
                <a:gd name="T45" fmla="*/ 361 h 152"/>
                <a:gd name="T46" fmla="*/ 283 w 227"/>
                <a:gd name="T47" fmla="*/ 394 h 152"/>
                <a:gd name="T48" fmla="*/ 230 w 227"/>
                <a:gd name="T49" fmla="*/ 404 h 152"/>
                <a:gd name="T50" fmla="*/ 205 w 227"/>
                <a:gd name="T51" fmla="*/ 394 h 152"/>
                <a:gd name="T52" fmla="*/ 205 w 227"/>
                <a:gd name="T53" fmla="*/ 341 h 152"/>
                <a:gd name="T54" fmla="*/ 194 w 227"/>
                <a:gd name="T55" fmla="*/ 316 h 152"/>
                <a:gd name="T56" fmla="*/ 166 w 227"/>
                <a:gd name="T57" fmla="*/ 309 h 152"/>
                <a:gd name="T58" fmla="*/ 130 w 227"/>
                <a:gd name="T59" fmla="*/ 338 h 152"/>
                <a:gd name="T60" fmla="*/ 130 w 227"/>
                <a:gd name="T61" fmla="*/ 388 h 152"/>
                <a:gd name="T62" fmla="*/ 90 w 227"/>
                <a:gd name="T63" fmla="*/ 404 h 152"/>
                <a:gd name="T64" fmla="*/ 57 w 227"/>
                <a:gd name="T65" fmla="*/ 404 h 152"/>
                <a:gd name="T66" fmla="*/ 60 w 227"/>
                <a:gd name="T67" fmla="*/ 324 h 152"/>
                <a:gd name="T68" fmla="*/ 29 w 227"/>
                <a:gd name="T69" fmla="*/ 262 h 152"/>
                <a:gd name="T70" fmla="*/ 0 w 227"/>
                <a:gd name="T71" fmla="*/ 226 h 152"/>
                <a:gd name="T72" fmla="*/ 13 w 227"/>
                <a:gd name="T73" fmla="*/ 190 h 152"/>
                <a:gd name="T74" fmla="*/ 60 w 227"/>
                <a:gd name="T75" fmla="*/ 159 h 152"/>
                <a:gd name="T76" fmla="*/ 49 w 227"/>
                <a:gd name="T77" fmla="*/ 107 h 152"/>
                <a:gd name="T78" fmla="*/ 20 w 227"/>
                <a:gd name="T79" fmla="*/ 58 h 152"/>
                <a:gd name="T80" fmla="*/ 24 w 227"/>
                <a:gd name="T81" fmla="*/ 37 h 152"/>
                <a:gd name="T82" fmla="*/ 64 w 227"/>
                <a:gd name="T83" fmla="*/ 0 h 1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152"/>
                <a:gd name="T128" fmla="*/ 227 w 227"/>
                <a:gd name="T129" fmla="*/ 152 h 1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152">
                  <a:moveTo>
                    <a:pt x="19" y="0"/>
                  </a:moveTo>
                  <a:lnTo>
                    <a:pt x="50" y="3"/>
                  </a:lnTo>
                  <a:lnTo>
                    <a:pt x="65" y="14"/>
                  </a:lnTo>
                  <a:lnTo>
                    <a:pt x="79" y="29"/>
                  </a:lnTo>
                  <a:lnTo>
                    <a:pt x="91" y="29"/>
                  </a:lnTo>
                  <a:lnTo>
                    <a:pt x="118" y="37"/>
                  </a:lnTo>
                  <a:lnTo>
                    <a:pt x="144" y="58"/>
                  </a:lnTo>
                  <a:lnTo>
                    <a:pt x="160" y="49"/>
                  </a:lnTo>
                  <a:lnTo>
                    <a:pt x="182" y="60"/>
                  </a:lnTo>
                  <a:lnTo>
                    <a:pt x="188" y="73"/>
                  </a:lnTo>
                  <a:lnTo>
                    <a:pt x="193" y="87"/>
                  </a:lnTo>
                  <a:lnTo>
                    <a:pt x="218" y="91"/>
                  </a:lnTo>
                  <a:lnTo>
                    <a:pt x="227" y="98"/>
                  </a:lnTo>
                  <a:lnTo>
                    <a:pt x="223" y="116"/>
                  </a:lnTo>
                  <a:lnTo>
                    <a:pt x="208" y="119"/>
                  </a:lnTo>
                  <a:lnTo>
                    <a:pt x="206" y="139"/>
                  </a:lnTo>
                  <a:lnTo>
                    <a:pt x="195" y="152"/>
                  </a:lnTo>
                  <a:lnTo>
                    <a:pt x="182" y="152"/>
                  </a:lnTo>
                  <a:lnTo>
                    <a:pt x="166" y="145"/>
                  </a:lnTo>
                  <a:lnTo>
                    <a:pt x="164" y="122"/>
                  </a:lnTo>
                  <a:lnTo>
                    <a:pt x="162" y="113"/>
                  </a:lnTo>
                  <a:lnTo>
                    <a:pt x="100" y="113"/>
                  </a:lnTo>
                  <a:lnTo>
                    <a:pt x="93" y="129"/>
                  </a:lnTo>
                  <a:lnTo>
                    <a:pt x="85" y="141"/>
                  </a:lnTo>
                  <a:lnTo>
                    <a:pt x="69" y="145"/>
                  </a:lnTo>
                  <a:lnTo>
                    <a:pt x="61" y="141"/>
                  </a:lnTo>
                  <a:lnTo>
                    <a:pt x="61" y="122"/>
                  </a:lnTo>
                  <a:lnTo>
                    <a:pt x="58" y="113"/>
                  </a:lnTo>
                  <a:lnTo>
                    <a:pt x="50" y="111"/>
                  </a:lnTo>
                  <a:lnTo>
                    <a:pt x="39" y="121"/>
                  </a:lnTo>
                  <a:lnTo>
                    <a:pt x="39" y="139"/>
                  </a:lnTo>
                  <a:lnTo>
                    <a:pt x="27" y="145"/>
                  </a:lnTo>
                  <a:lnTo>
                    <a:pt x="17" y="145"/>
                  </a:lnTo>
                  <a:lnTo>
                    <a:pt x="18" y="116"/>
                  </a:lnTo>
                  <a:lnTo>
                    <a:pt x="9" y="94"/>
                  </a:lnTo>
                  <a:lnTo>
                    <a:pt x="0" y="81"/>
                  </a:lnTo>
                  <a:lnTo>
                    <a:pt x="4" y="68"/>
                  </a:lnTo>
                  <a:lnTo>
                    <a:pt x="18" y="57"/>
                  </a:lnTo>
                  <a:lnTo>
                    <a:pt x="15" y="38"/>
                  </a:lnTo>
                  <a:lnTo>
                    <a:pt x="6" y="21"/>
                  </a:lnTo>
                  <a:lnTo>
                    <a:pt x="7" y="1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43" name="Freeform 24"/>
            <p:cNvSpPr>
              <a:spLocks/>
            </p:cNvSpPr>
            <p:nvPr/>
          </p:nvSpPr>
          <p:spPr bwMode="auto">
            <a:xfrm>
              <a:off x="1963" y="962"/>
              <a:ext cx="763" cy="269"/>
            </a:xfrm>
            <a:custGeom>
              <a:avLst/>
              <a:gdLst>
                <a:gd name="T0" fmla="*/ 97 w 417"/>
                <a:gd name="T1" fmla="*/ 25 h 161"/>
                <a:gd name="T2" fmla="*/ 104 w 417"/>
                <a:gd name="T3" fmla="*/ 53 h 161"/>
                <a:gd name="T4" fmla="*/ 64 w 417"/>
                <a:gd name="T5" fmla="*/ 80 h 161"/>
                <a:gd name="T6" fmla="*/ 27 w 417"/>
                <a:gd name="T7" fmla="*/ 125 h 161"/>
                <a:gd name="T8" fmla="*/ 0 w 417"/>
                <a:gd name="T9" fmla="*/ 200 h 161"/>
                <a:gd name="T10" fmla="*/ 49 w 417"/>
                <a:gd name="T11" fmla="*/ 259 h 161"/>
                <a:gd name="T12" fmla="*/ 60 w 417"/>
                <a:gd name="T13" fmla="*/ 304 h 161"/>
                <a:gd name="T14" fmla="*/ 49 w 417"/>
                <a:gd name="T15" fmla="*/ 349 h 161"/>
                <a:gd name="T16" fmla="*/ 37 w 417"/>
                <a:gd name="T17" fmla="*/ 378 h 161"/>
                <a:gd name="T18" fmla="*/ 48 w 417"/>
                <a:gd name="T19" fmla="*/ 413 h 161"/>
                <a:gd name="T20" fmla="*/ 73 w 417"/>
                <a:gd name="T21" fmla="*/ 446 h 161"/>
                <a:gd name="T22" fmla="*/ 167 w 417"/>
                <a:gd name="T23" fmla="*/ 446 h 161"/>
                <a:gd name="T24" fmla="*/ 271 w 417"/>
                <a:gd name="T25" fmla="*/ 449 h 161"/>
                <a:gd name="T26" fmla="*/ 324 w 417"/>
                <a:gd name="T27" fmla="*/ 429 h 161"/>
                <a:gd name="T28" fmla="*/ 362 w 417"/>
                <a:gd name="T29" fmla="*/ 374 h 161"/>
                <a:gd name="T30" fmla="*/ 395 w 417"/>
                <a:gd name="T31" fmla="*/ 386 h 161"/>
                <a:gd name="T32" fmla="*/ 432 w 417"/>
                <a:gd name="T33" fmla="*/ 408 h 161"/>
                <a:gd name="T34" fmla="*/ 512 w 417"/>
                <a:gd name="T35" fmla="*/ 366 h 161"/>
                <a:gd name="T36" fmla="*/ 556 w 417"/>
                <a:gd name="T37" fmla="*/ 383 h 161"/>
                <a:gd name="T38" fmla="*/ 617 w 417"/>
                <a:gd name="T39" fmla="*/ 419 h 161"/>
                <a:gd name="T40" fmla="*/ 662 w 417"/>
                <a:gd name="T41" fmla="*/ 429 h 161"/>
                <a:gd name="T42" fmla="*/ 770 w 417"/>
                <a:gd name="T43" fmla="*/ 371 h 161"/>
                <a:gd name="T44" fmla="*/ 811 w 417"/>
                <a:gd name="T45" fmla="*/ 379 h 161"/>
                <a:gd name="T46" fmla="*/ 884 w 417"/>
                <a:gd name="T47" fmla="*/ 403 h 161"/>
                <a:gd name="T48" fmla="*/ 924 w 417"/>
                <a:gd name="T49" fmla="*/ 388 h 161"/>
                <a:gd name="T50" fmla="*/ 972 w 417"/>
                <a:gd name="T51" fmla="*/ 371 h 161"/>
                <a:gd name="T52" fmla="*/ 1025 w 417"/>
                <a:gd name="T53" fmla="*/ 386 h 161"/>
                <a:gd name="T54" fmla="*/ 1078 w 417"/>
                <a:gd name="T55" fmla="*/ 366 h 161"/>
                <a:gd name="T56" fmla="*/ 1125 w 417"/>
                <a:gd name="T57" fmla="*/ 341 h 161"/>
                <a:gd name="T58" fmla="*/ 1166 w 417"/>
                <a:gd name="T59" fmla="*/ 312 h 161"/>
                <a:gd name="T60" fmla="*/ 1231 w 417"/>
                <a:gd name="T61" fmla="*/ 344 h 161"/>
                <a:gd name="T62" fmla="*/ 1246 w 417"/>
                <a:gd name="T63" fmla="*/ 301 h 161"/>
                <a:gd name="T64" fmla="*/ 1255 w 417"/>
                <a:gd name="T65" fmla="*/ 266 h 161"/>
                <a:gd name="T66" fmla="*/ 1312 w 417"/>
                <a:gd name="T67" fmla="*/ 254 h 161"/>
                <a:gd name="T68" fmla="*/ 1396 w 417"/>
                <a:gd name="T69" fmla="*/ 234 h 161"/>
                <a:gd name="T70" fmla="*/ 1396 w 417"/>
                <a:gd name="T71" fmla="*/ 207 h 161"/>
                <a:gd name="T72" fmla="*/ 1396 w 417"/>
                <a:gd name="T73" fmla="*/ 162 h 161"/>
                <a:gd name="T74" fmla="*/ 1186 w 417"/>
                <a:gd name="T75" fmla="*/ 120 h 161"/>
                <a:gd name="T76" fmla="*/ 984 w 417"/>
                <a:gd name="T77" fmla="*/ 72 h 161"/>
                <a:gd name="T78" fmla="*/ 944 w 417"/>
                <a:gd name="T79" fmla="*/ 80 h 161"/>
                <a:gd name="T80" fmla="*/ 719 w 417"/>
                <a:gd name="T81" fmla="*/ 0 h 161"/>
                <a:gd name="T82" fmla="*/ 639 w 417"/>
                <a:gd name="T83" fmla="*/ 25 h 161"/>
                <a:gd name="T84" fmla="*/ 542 w 417"/>
                <a:gd name="T85" fmla="*/ 50 h 161"/>
                <a:gd name="T86" fmla="*/ 419 w 417"/>
                <a:gd name="T87" fmla="*/ 50 h 161"/>
                <a:gd name="T88" fmla="*/ 382 w 417"/>
                <a:gd name="T89" fmla="*/ 55 h 161"/>
                <a:gd name="T90" fmla="*/ 368 w 417"/>
                <a:gd name="T91" fmla="*/ 30 h 161"/>
                <a:gd name="T92" fmla="*/ 335 w 417"/>
                <a:gd name="T93" fmla="*/ 55 h 161"/>
                <a:gd name="T94" fmla="*/ 267 w 417"/>
                <a:gd name="T95" fmla="*/ 50 h 161"/>
                <a:gd name="T96" fmla="*/ 194 w 417"/>
                <a:gd name="T97" fmla="*/ 25 h 161"/>
                <a:gd name="T98" fmla="*/ 161 w 417"/>
                <a:gd name="T99" fmla="*/ 20 h 161"/>
                <a:gd name="T100" fmla="*/ 97 w 417"/>
                <a:gd name="T101" fmla="*/ 25 h 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7"/>
                <a:gd name="T154" fmla="*/ 0 h 161"/>
                <a:gd name="T155" fmla="*/ 417 w 417"/>
                <a:gd name="T156" fmla="*/ 161 h 1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7" h="161">
                  <a:moveTo>
                    <a:pt x="29" y="9"/>
                  </a:moveTo>
                  <a:lnTo>
                    <a:pt x="31" y="19"/>
                  </a:lnTo>
                  <a:lnTo>
                    <a:pt x="19" y="29"/>
                  </a:lnTo>
                  <a:lnTo>
                    <a:pt x="8" y="45"/>
                  </a:lnTo>
                  <a:lnTo>
                    <a:pt x="0" y="72"/>
                  </a:lnTo>
                  <a:lnTo>
                    <a:pt x="15" y="93"/>
                  </a:lnTo>
                  <a:lnTo>
                    <a:pt x="18" y="109"/>
                  </a:lnTo>
                  <a:lnTo>
                    <a:pt x="15" y="125"/>
                  </a:lnTo>
                  <a:lnTo>
                    <a:pt x="11" y="135"/>
                  </a:lnTo>
                  <a:lnTo>
                    <a:pt x="14" y="148"/>
                  </a:lnTo>
                  <a:lnTo>
                    <a:pt x="22" y="160"/>
                  </a:lnTo>
                  <a:lnTo>
                    <a:pt x="50" y="160"/>
                  </a:lnTo>
                  <a:lnTo>
                    <a:pt x="81" y="161"/>
                  </a:lnTo>
                  <a:lnTo>
                    <a:pt x="97" y="154"/>
                  </a:lnTo>
                  <a:lnTo>
                    <a:pt x="108" y="134"/>
                  </a:lnTo>
                  <a:lnTo>
                    <a:pt x="118" y="138"/>
                  </a:lnTo>
                  <a:lnTo>
                    <a:pt x="129" y="146"/>
                  </a:lnTo>
                  <a:lnTo>
                    <a:pt x="153" y="131"/>
                  </a:lnTo>
                  <a:lnTo>
                    <a:pt x="166" y="137"/>
                  </a:lnTo>
                  <a:lnTo>
                    <a:pt x="184" y="150"/>
                  </a:lnTo>
                  <a:lnTo>
                    <a:pt x="198" y="154"/>
                  </a:lnTo>
                  <a:lnTo>
                    <a:pt x="230" y="133"/>
                  </a:lnTo>
                  <a:lnTo>
                    <a:pt x="242" y="136"/>
                  </a:lnTo>
                  <a:lnTo>
                    <a:pt x="264" y="144"/>
                  </a:lnTo>
                  <a:lnTo>
                    <a:pt x="276" y="139"/>
                  </a:lnTo>
                  <a:lnTo>
                    <a:pt x="290" y="133"/>
                  </a:lnTo>
                  <a:lnTo>
                    <a:pt x="306" y="138"/>
                  </a:lnTo>
                  <a:lnTo>
                    <a:pt x="322" y="131"/>
                  </a:lnTo>
                  <a:lnTo>
                    <a:pt x="336" y="122"/>
                  </a:lnTo>
                  <a:lnTo>
                    <a:pt x="348" y="112"/>
                  </a:lnTo>
                  <a:lnTo>
                    <a:pt x="368" y="123"/>
                  </a:lnTo>
                  <a:lnTo>
                    <a:pt x="372" y="108"/>
                  </a:lnTo>
                  <a:lnTo>
                    <a:pt x="375" y="95"/>
                  </a:lnTo>
                  <a:lnTo>
                    <a:pt x="392" y="91"/>
                  </a:lnTo>
                  <a:lnTo>
                    <a:pt x="417" y="84"/>
                  </a:lnTo>
                  <a:lnTo>
                    <a:pt x="417" y="74"/>
                  </a:lnTo>
                  <a:lnTo>
                    <a:pt x="417" y="58"/>
                  </a:lnTo>
                  <a:lnTo>
                    <a:pt x="354" y="43"/>
                  </a:lnTo>
                  <a:lnTo>
                    <a:pt x="294" y="26"/>
                  </a:lnTo>
                  <a:lnTo>
                    <a:pt x="282" y="29"/>
                  </a:lnTo>
                  <a:lnTo>
                    <a:pt x="215" y="0"/>
                  </a:lnTo>
                  <a:lnTo>
                    <a:pt x="191" y="9"/>
                  </a:lnTo>
                  <a:lnTo>
                    <a:pt x="162" y="18"/>
                  </a:lnTo>
                  <a:lnTo>
                    <a:pt x="125" y="18"/>
                  </a:lnTo>
                  <a:lnTo>
                    <a:pt x="114" y="20"/>
                  </a:lnTo>
                  <a:lnTo>
                    <a:pt x="110" y="11"/>
                  </a:lnTo>
                  <a:lnTo>
                    <a:pt x="100" y="20"/>
                  </a:lnTo>
                  <a:lnTo>
                    <a:pt x="80" y="18"/>
                  </a:lnTo>
                  <a:lnTo>
                    <a:pt x="58" y="9"/>
                  </a:lnTo>
                  <a:lnTo>
                    <a:pt x="48" y="7"/>
                  </a:lnTo>
                  <a:lnTo>
                    <a:pt x="29" y="9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44" name="Freeform 25"/>
            <p:cNvSpPr>
              <a:spLocks/>
            </p:cNvSpPr>
            <p:nvPr/>
          </p:nvSpPr>
          <p:spPr bwMode="auto">
            <a:xfrm>
              <a:off x="2636" y="1027"/>
              <a:ext cx="494" cy="273"/>
            </a:xfrm>
            <a:custGeom>
              <a:avLst/>
              <a:gdLst>
                <a:gd name="T0" fmla="*/ 165 w 270"/>
                <a:gd name="T1" fmla="*/ 47 h 163"/>
                <a:gd name="T2" fmla="*/ 165 w 270"/>
                <a:gd name="T3" fmla="*/ 126 h 163"/>
                <a:gd name="T4" fmla="*/ 24 w 270"/>
                <a:gd name="T5" fmla="*/ 162 h 163"/>
                <a:gd name="T6" fmla="*/ 0 w 270"/>
                <a:gd name="T7" fmla="*/ 236 h 163"/>
                <a:gd name="T8" fmla="*/ 24 w 270"/>
                <a:gd name="T9" fmla="*/ 306 h 163"/>
                <a:gd name="T10" fmla="*/ 57 w 270"/>
                <a:gd name="T11" fmla="*/ 328 h 163"/>
                <a:gd name="T12" fmla="*/ 108 w 270"/>
                <a:gd name="T13" fmla="*/ 317 h 163"/>
                <a:gd name="T14" fmla="*/ 181 w 270"/>
                <a:gd name="T15" fmla="*/ 306 h 163"/>
                <a:gd name="T16" fmla="*/ 231 w 270"/>
                <a:gd name="T17" fmla="*/ 387 h 163"/>
                <a:gd name="T18" fmla="*/ 267 w 270"/>
                <a:gd name="T19" fmla="*/ 375 h 163"/>
                <a:gd name="T20" fmla="*/ 359 w 270"/>
                <a:gd name="T21" fmla="*/ 435 h 163"/>
                <a:gd name="T22" fmla="*/ 392 w 270"/>
                <a:gd name="T23" fmla="*/ 457 h 163"/>
                <a:gd name="T24" fmla="*/ 435 w 270"/>
                <a:gd name="T25" fmla="*/ 446 h 163"/>
                <a:gd name="T26" fmla="*/ 476 w 270"/>
                <a:gd name="T27" fmla="*/ 435 h 163"/>
                <a:gd name="T28" fmla="*/ 509 w 270"/>
                <a:gd name="T29" fmla="*/ 432 h 163"/>
                <a:gd name="T30" fmla="*/ 525 w 270"/>
                <a:gd name="T31" fmla="*/ 420 h 163"/>
                <a:gd name="T32" fmla="*/ 532 w 270"/>
                <a:gd name="T33" fmla="*/ 358 h 163"/>
                <a:gd name="T34" fmla="*/ 512 w 270"/>
                <a:gd name="T35" fmla="*/ 328 h 163"/>
                <a:gd name="T36" fmla="*/ 512 w 270"/>
                <a:gd name="T37" fmla="*/ 306 h 163"/>
                <a:gd name="T38" fmla="*/ 540 w 270"/>
                <a:gd name="T39" fmla="*/ 286 h 163"/>
                <a:gd name="T40" fmla="*/ 593 w 270"/>
                <a:gd name="T41" fmla="*/ 263 h 163"/>
                <a:gd name="T42" fmla="*/ 629 w 270"/>
                <a:gd name="T43" fmla="*/ 258 h 163"/>
                <a:gd name="T44" fmla="*/ 659 w 270"/>
                <a:gd name="T45" fmla="*/ 283 h 163"/>
                <a:gd name="T46" fmla="*/ 697 w 270"/>
                <a:gd name="T47" fmla="*/ 258 h 163"/>
                <a:gd name="T48" fmla="*/ 730 w 270"/>
                <a:gd name="T49" fmla="*/ 236 h 163"/>
                <a:gd name="T50" fmla="*/ 790 w 270"/>
                <a:gd name="T51" fmla="*/ 221 h 163"/>
                <a:gd name="T52" fmla="*/ 823 w 270"/>
                <a:gd name="T53" fmla="*/ 213 h 163"/>
                <a:gd name="T54" fmla="*/ 854 w 270"/>
                <a:gd name="T55" fmla="*/ 216 h 163"/>
                <a:gd name="T56" fmla="*/ 840 w 270"/>
                <a:gd name="T57" fmla="*/ 211 h 163"/>
                <a:gd name="T58" fmla="*/ 840 w 270"/>
                <a:gd name="T59" fmla="*/ 167 h 163"/>
                <a:gd name="T60" fmla="*/ 860 w 270"/>
                <a:gd name="T61" fmla="*/ 141 h 163"/>
                <a:gd name="T62" fmla="*/ 891 w 270"/>
                <a:gd name="T63" fmla="*/ 121 h 163"/>
                <a:gd name="T64" fmla="*/ 904 w 270"/>
                <a:gd name="T65" fmla="*/ 116 h 163"/>
                <a:gd name="T66" fmla="*/ 897 w 270"/>
                <a:gd name="T67" fmla="*/ 95 h 163"/>
                <a:gd name="T68" fmla="*/ 871 w 270"/>
                <a:gd name="T69" fmla="*/ 84 h 163"/>
                <a:gd name="T70" fmla="*/ 834 w 270"/>
                <a:gd name="T71" fmla="*/ 70 h 163"/>
                <a:gd name="T72" fmla="*/ 796 w 270"/>
                <a:gd name="T73" fmla="*/ 65 h 163"/>
                <a:gd name="T74" fmla="*/ 754 w 270"/>
                <a:gd name="T75" fmla="*/ 65 h 163"/>
                <a:gd name="T76" fmla="*/ 730 w 270"/>
                <a:gd name="T77" fmla="*/ 65 h 163"/>
                <a:gd name="T78" fmla="*/ 723 w 270"/>
                <a:gd name="T79" fmla="*/ 54 h 163"/>
                <a:gd name="T80" fmla="*/ 723 w 270"/>
                <a:gd name="T81" fmla="*/ 37 h 163"/>
                <a:gd name="T82" fmla="*/ 746 w 270"/>
                <a:gd name="T83" fmla="*/ 28 h 163"/>
                <a:gd name="T84" fmla="*/ 767 w 270"/>
                <a:gd name="T85" fmla="*/ 28 h 163"/>
                <a:gd name="T86" fmla="*/ 767 w 270"/>
                <a:gd name="T87" fmla="*/ 12 h 163"/>
                <a:gd name="T88" fmla="*/ 739 w 270"/>
                <a:gd name="T89" fmla="*/ 0 h 163"/>
                <a:gd name="T90" fmla="*/ 679 w 270"/>
                <a:gd name="T91" fmla="*/ 5 h 163"/>
                <a:gd name="T92" fmla="*/ 618 w 270"/>
                <a:gd name="T93" fmla="*/ 17 h 163"/>
                <a:gd name="T94" fmla="*/ 582 w 270"/>
                <a:gd name="T95" fmla="*/ 17 h 163"/>
                <a:gd name="T96" fmla="*/ 532 w 270"/>
                <a:gd name="T97" fmla="*/ 17 h 163"/>
                <a:gd name="T98" fmla="*/ 512 w 270"/>
                <a:gd name="T99" fmla="*/ 5 h 163"/>
                <a:gd name="T100" fmla="*/ 489 w 270"/>
                <a:gd name="T101" fmla="*/ 12 h 163"/>
                <a:gd name="T102" fmla="*/ 461 w 270"/>
                <a:gd name="T103" fmla="*/ 28 h 163"/>
                <a:gd name="T104" fmla="*/ 424 w 270"/>
                <a:gd name="T105" fmla="*/ 37 h 163"/>
                <a:gd name="T106" fmla="*/ 375 w 270"/>
                <a:gd name="T107" fmla="*/ 28 h 163"/>
                <a:gd name="T108" fmla="*/ 351 w 270"/>
                <a:gd name="T109" fmla="*/ 42 h 163"/>
                <a:gd name="T110" fmla="*/ 315 w 270"/>
                <a:gd name="T111" fmla="*/ 65 h 163"/>
                <a:gd name="T112" fmla="*/ 302 w 270"/>
                <a:gd name="T113" fmla="*/ 65 h 163"/>
                <a:gd name="T114" fmla="*/ 254 w 270"/>
                <a:gd name="T115" fmla="*/ 54 h 163"/>
                <a:gd name="T116" fmla="*/ 210 w 270"/>
                <a:gd name="T117" fmla="*/ 54 h 163"/>
                <a:gd name="T118" fmla="*/ 165 w 270"/>
                <a:gd name="T119" fmla="*/ 47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"/>
                <a:gd name="T181" fmla="*/ 0 h 163"/>
                <a:gd name="T182" fmla="*/ 270 w 270"/>
                <a:gd name="T183" fmla="*/ 163 h 1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" h="163">
                  <a:moveTo>
                    <a:pt x="49" y="17"/>
                  </a:moveTo>
                  <a:lnTo>
                    <a:pt x="49" y="45"/>
                  </a:lnTo>
                  <a:lnTo>
                    <a:pt x="7" y="58"/>
                  </a:lnTo>
                  <a:lnTo>
                    <a:pt x="0" y="84"/>
                  </a:lnTo>
                  <a:lnTo>
                    <a:pt x="7" y="109"/>
                  </a:lnTo>
                  <a:lnTo>
                    <a:pt x="17" y="117"/>
                  </a:lnTo>
                  <a:lnTo>
                    <a:pt x="32" y="113"/>
                  </a:lnTo>
                  <a:lnTo>
                    <a:pt x="54" y="109"/>
                  </a:lnTo>
                  <a:lnTo>
                    <a:pt x="69" y="138"/>
                  </a:lnTo>
                  <a:lnTo>
                    <a:pt x="80" y="134"/>
                  </a:lnTo>
                  <a:lnTo>
                    <a:pt x="107" y="155"/>
                  </a:lnTo>
                  <a:lnTo>
                    <a:pt x="117" y="163"/>
                  </a:lnTo>
                  <a:lnTo>
                    <a:pt x="130" y="159"/>
                  </a:lnTo>
                  <a:lnTo>
                    <a:pt x="142" y="155"/>
                  </a:lnTo>
                  <a:lnTo>
                    <a:pt x="152" y="154"/>
                  </a:lnTo>
                  <a:lnTo>
                    <a:pt x="157" y="150"/>
                  </a:lnTo>
                  <a:lnTo>
                    <a:pt x="159" y="128"/>
                  </a:lnTo>
                  <a:lnTo>
                    <a:pt x="153" y="117"/>
                  </a:lnTo>
                  <a:lnTo>
                    <a:pt x="153" y="109"/>
                  </a:lnTo>
                  <a:lnTo>
                    <a:pt x="161" y="102"/>
                  </a:lnTo>
                  <a:lnTo>
                    <a:pt x="177" y="94"/>
                  </a:lnTo>
                  <a:lnTo>
                    <a:pt x="188" y="92"/>
                  </a:lnTo>
                  <a:lnTo>
                    <a:pt x="197" y="101"/>
                  </a:lnTo>
                  <a:lnTo>
                    <a:pt x="208" y="92"/>
                  </a:lnTo>
                  <a:lnTo>
                    <a:pt x="218" y="84"/>
                  </a:lnTo>
                  <a:lnTo>
                    <a:pt x="236" y="79"/>
                  </a:lnTo>
                  <a:lnTo>
                    <a:pt x="246" y="76"/>
                  </a:lnTo>
                  <a:lnTo>
                    <a:pt x="255" y="77"/>
                  </a:lnTo>
                  <a:lnTo>
                    <a:pt x="251" y="75"/>
                  </a:lnTo>
                  <a:lnTo>
                    <a:pt x="251" y="60"/>
                  </a:lnTo>
                  <a:lnTo>
                    <a:pt x="257" y="50"/>
                  </a:lnTo>
                  <a:lnTo>
                    <a:pt x="266" y="43"/>
                  </a:lnTo>
                  <a:lnTo>
                    <a:pt x="270" y="41"/>
                  </a:lnTo>
                  <a:lnTo>
                    <a:pt x="268" y="34"/>
                  </a:lnTo>
                  <a:lnTo>
                    <a:pt x="260" y="30"/>
                  </a:lnTo>
                  <a:lnTo>
                    <a:pt x="249" y="25"/>
                  </a:lnTo>
                  <a:lnTo>
                    <a:pt x="238" y="23"/>
                  </a:lnTo>
                  <a:lnTo>
                    <a:pt x="225" y="23"/>
                  </a:lnTo>
                  <a:lnTo>
                    <a:pt x="218" y="23"/>
                  </a:lnTo>
                  <a:lnTo>
                    <a:pt x="216" y="19"/>
                  </a:lnTo>
                  <a:lnTo>
                    <a:pt x="216" y="13"/>
                  </a:lnTo>
                  <a:lnTo>
                    <a:pt x="223" y="10"/>
                  </a:lnTo>
                  <a:lnTo>
                    <a:pt x="229" y="10"/>
                  </a:lnTo>
                  <a:lnTo>
                    <a:pt x="229" y="4"/>
                  </a:lnTo>
                  <a:lnTo>
                    <a:pt x="221" y="0"/>
                  </a:lnTo>
                  <a:lnTo>
                    <a:pt x="203" y="2"/>
                  </a:lnTo>
                  <a:lnTo>
                    <a:pt x="185" y="6"/>
                  </a:lnTo>
                  <a:lnTo>
                    <a:pt x="174" y="6"/>
                  </a:lnTo>
                  <a:lnTo>
                    <a:pt x="159" y="6"/>
                  </a:lnTo>
                  <a:lnTo>
                    <a:pt x="153" y="2"/>
                  </a:lnTo>
                  <a:lnTo>
                    <a:pt x="146" y="4"/>
                  </a:lnTo>
                  <a:lnTo>
                    <a:pt x="138" y="10"/>
                  </a:lnTo>
                  <a:lnTo>
                    <a:pt x="127" y="13"/>
                  </a:lnTo>
                  <a:lnTo>
                    <a:pt x="112" y="10"/>
                  </a:lnTo>
                  <a:lnTo>
                    <a:pt x="105" y="15"/>
                  </a:lnTo>
                  <a:lnTo>
                    <a:pt x="94" y="23"/>
                  </a:lnTo>
                  <a:lnTo>
                    <a:pt x="90" y="23"/>
                  </a:lnTo>
                  <a:lnTo>
                    <a:pt x="76" y="19"/>
                  </a:lnTo>
                  <a:lnTo>
                    <a:pt x="63" y="19"/>
                  </a:lnTo>
                  <a:lnTo>
                    <a:pt x="49" y="1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45" name="Freeform 26"/>
            <p:cNvSpPr>
              <a:spLocks/>
            </p:cNvSpPr>
            <p:nvPr/>
          </p:nvSpPr>
          <p:spPr bwMode="auto">
            <a:xfrm>
              <a:off x="1296" y="890"/>
              <a:ext cx="752" cy="729"/>
            </a:xfrm>
            <a:custGeom>
              <a:avLst/>
              <a:gdLst>
                <a:gd name="T0" fmla="*/ 1303 w 411"/>
                <a:gd name="T1" fmla="*/ 187 h 436"/>
                <a:gd name="T2" fmla="*/ 1222 w 411"/>
                <a:gd name="T3" fmla="*/ 308 h 436"/>
                <a:gd name="T4" fmla="*/ 1272 w 411"/>
                <a:gd name="T5" fmla="*/ 403 h 436"/>
                <a:gd name="T6" fmla="*/ 1259 w 411"/>
                <a:gd name="T7" fmla="*/ 492 h 436"/>
                <a:gd name="T8" fmla="*/ 1316 w 411"/>
                <a:gd name="T9" fmla="*/ 604 h 436"/>
                <a:gd name="T10" fmla="*/ 1209 w 411"/>
                <a:gd name="T11" fmla="*/ 774 h 436"/>
                <a:gd name="T12" fmla="*/ 1279 w 411"/>
                <a:gd name="T13" fmla="*/ 831 h 436"/>
                <a:gd name="T14" fmla="*/ 1363 w 411"/>
                <a:gd name="T15" fmla="*/ 925 h 436"/>
                <a:gd name="T16" fmla="*/ 1339 w 411"/>
                <a:gd name="T17" fmla="*/ 973 h 436"/>
                <a:gd name="T18" fmla="*/ 1235 w 411"/>
                <a:gd name="T19" fmla="*/ 1112 h 436"/>
                <a:gd name="T20" fmla="*/ 1129 w 411"/>
                <a:gd name="T21" fmla="*/ 1119 h 436"/>
                <a:gd name="T22" fmla="*/ 1122 w 411"/>
                <a:gd name="T23" fmla="*/ 1219 h 436"/>
                <a:gd name="T24" fmla="*/ 992 w 411"/>
                <a:gd name="T25" fmla="*/ 1172 h 436"/>
                <a:gd name="T26" fmla="*/ 834 w 411"/>
                <a:gd name="T27" fmla="*/ 1155 h 436"/>
                <a:gd name="T28" fmla="*/ 690 w 411"/>
                <a:gd name="T29" fmla="*/ 1119 h 436"/>
                <a:gd name="T30" fmla="*/ 582 w 411"/>
                <a:gd name="T31" fmla="*/ 1160 h 436"/>
                <a:gd name="T32" fmla="*/ 582 w 411"/>
                <a:gd name="T33" fmla="*/ 978 h 436"/>
                <a:gd name="T34" fmla="*/ 540 w 411"/>
                <a:gd name="T35" fmla="*/ 948 h 436"/>
                <a:gd name="T36" fmla="*/ 375 w 411"/>
                <a:gd name="T37" fmla="*/ 1015 h 436"/>
                <a:gd name="T38" fmla="*/ 258 w 411"/>
                <a:gd name="T39" fmla="*/ 1052 h 436"/>
                <a:gd name="T40" fmla="*/ 181 w 411"/>
                <a:gd name="T41" fmla="*/ 1073 h 436"/>
                <a:gd name="T42" fmla="*/ 157 w 411"/>
                <a:gd name="T43" fmla="*/ 993 h 436"/>
                <a:gd name="T44" fmla="*/ 258 w 411"/>
                <a:gd name="T45" fmla="*/ 886 h 436"/>
                <a:gd name="T46" fmla="*/ 238 w 411"/>
                <a:gd name="T47" fmla="*/ 841 h 436"/>
                <a:gd name="T48" fmla="*/ 331 w 411"/>
                <a:gd name="T49" fmla="*/ 799 h 436"/>
                <a:gd name="T50" fmla="*/ 258 w 411"/>
                <a:gd name="T51" fmla="*/ 774 h 436"/>
                <a:gd name="T52" fmla="*/ 225 w 411"/>
                <a:gd name="T53" fmla="*/ 702 h 436"/>
                <a:gd name="T54" fmla="*/ 295 w 411"/>
                <a:gd name="T55" fmla="*/ 654 h 436"/>
                <a:gd name="T56" fmla="*/ 201 w 411"/>
                <a:gd name="T57" fmla="*/ 660 h 436"/>
                <a:gd name="T58" fmla="*/ 128 w 411"/>
                <a:gd name="T59" fmla="*/ 624 h 436"/>
                <a:gd name="T60" fmla="*/ 174 w 411"/>
                <a:gd name="T61" fmla="*/ 550 h 436"/>
                <a:gd name="T62" fmla="*/ 108 w 411"/>
                <a:gd name="T63" fmla="*/ 550 h 436"/>
                <a:gd name="T64" fmla="*/ 37 w 411"/>
                <a:gd name="T65" fmla="*/ 470 h 436"/>
                <a:gd name="T66" fmla="*/ 24 w 411"/>
                <a:gd name="T67" fmla="*/ 354 h 436"/>
                <a:gd name="T68" fmla="*/ 128 w 411"/>
                <a:gd name="T69" fmla="*/ 288 h 436"/>
                <a:gd name="T70" fmla="*/ 194 w 411"/>
                <a:gd name="T71" fmla="*/ 266 h 436"/>
                <a:gd name="T72" fmla="*/ 351 w 411"/>
                <a:gd name="T73" fmla="*/ 246 h 436"/>
                <a:gd name="T74" fmla="*/ 468 w 411"/>
                <a:gd name="T75" fmla="*/ 224 h 436"/>
                <a:gd name="T76" fmla="*/ 521 w 411"/>
                <a:gd name="T77" fmla="*/ 207 h 436"/>
                <a:gd name="T78" fmla="*/ 602 w 411"/>
                <a:gd name="T79" fmla="*/ 212 h 436"/>
                <a:gd name="T80" fmla="*/ 582 w 411"/>
                <a:gd name="T81" fmla="*/ 125 h 436"/>
                <a:gd name="T82" fmla="*/ 726 w 411"/>
                <a:gd name="T83" fmla="*/ 90 h 436"/>
                <a:gd name="T84" fmla="*/ 770 w 411"/>
                <a:gd name="T85" fmla="*/ 20 h 436"/>
                <a:gd name="T86" fmla="*/ 854 w 411"/>
                <a:gd name="T87" fmla="*/ 30 h 436"/>
                <a:gd name="T88" fmla="*/ 928 w 411"/>
                <a:gd name="T89" fmla="*/ 25 h 436"/>
                <a:gd name="T90" fmla="*/ 1085 w 411"/>
                <a:gd name="T91" fmla="*/ 72 h 436"/>
                <a:gd name="T92" fmla="*/ 1166 w 411"/>
                <a:gd name="T93" fmla="*/ 115 h 436"/>
                <a:gd name="T94" fmla="*/ 1316 w 411"/>
                <a:gd name="T95" fmla="*/ 137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1"/>
                <a:gd name="T145" fmla="*/ 0 h 436"/>
                <a:gd name="T146" fmla="*/ 411 w 411"/>
                <a:gd name="T147" fmla="*/ 436 h 4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1" h="436">
                  <a:moveTo>
                    <a:pt x="393" y="49"/>
                  </a:moveTo>
                  <a:lnTo>
                    <a:pt x="396" y="60"/>
                  </a:lnTo>
                  <a:lnTo>
                    <a:pt x="389" y="67"/>
                  </a:lnTo>
                  <a:lnTo>
                    <a:pt x="382" y="74"/>
                  </a:lnTo>
                  <a:lnTo>
                    <a:pt x="372" y="88"/>
                  </a:lnTo>
                  <a:lnTo>
                    <a:pt x="365" y="110"/>
                  </a:lnTo>
                  <a:lnTo>
                    <a:pt x="363" y="114"/>
                  </a:lnTo>
                  <a:lnTo>
                    <a:pt x="380" y="136"/>
                  </a:lnTo>
                  <a:lnTo>
                    <a:pt x="380" y="144"/>
                  </a:lnTo>
                  <a:lnTo>
                    <a:pt x="382" y="155"/>
                  </a:lnTo>
                  <a:lnTo>
                    <a:pt x="378" y="168"/>
                  </a:lnTo>
                  <a:lnTo>
                    <a:pt x="376" y="176"/>
                  </a:lnTo>
                  <a:lnTo>
                    <a:pt x="378" y="191"/>
                  </a:lnTo>
                  <a:lnTo>
                    <a:pt x="387" y="208"/>
                  </a:lnTo>
                  <a:lnTo>
                    <a:pt x="393" y="216"/>
                  </a:lnTo>
                  <a:lnTo>
                    <a:pt x="389" y="227"/>
                  </a:lnTo>
                  <a:lnTo>
                    <a:pt x="367" y="253"/>
                  </a:lnTo>
                  <a:lnTo>
                    <a:pt x="361" y="277"/>
                  </a:lnTo>
                  <a:lnTo>
                    <a:pt x="365" y="292"/>
                  </a:lnTo>
                  <a:lnTo>
                    <a:pt x="372" y="299"/>
                  </a:lnTo>
                  <a:lnTo>
                    <a:pt x="382" y="297"/>
                  </a:lnTo>
                  <a:lnTo>
                    <a:pt x="389" y="297"/>
                  </a:lnTo>
                  <a:lnTo>
                    <a:pt x="400" y="313"/>
                  </a:lnTo>
                  <a:lnTo>
                    <a:pt x="407" y="331"/>
                  </a:lnTo>
                  <a:lnTo>
                    <a:pt x="411" y="342"/>
                  </a:lnTo>
                  <a:lnTo>
                    <a:pt x="409" y="348"/>
                  </a:lnTo>
                  <a:lnTo>
                    <a:pt x="400" y="348"/>
                  </a:lnTo>
                  <a:lnTo>
                    <a:pt x="393" y="359"/>
                  </a:lnTo>
                  <a:lnTo>
                    <a:pt x="380" y="380"/>
                  </a:lnTo>
                  <a:lnTo>
                    <a:pt x="369" y="398"/>
                  </a:lnTo>
                  <a:lnTo>
                    <a:pt x="357" y="391"/>
                  </a:lnTo>
                  <a:lnTo>
                    <a:pt x="346" y="391"/>
                  </a:lnTo>
                  <a:lnTo>
                    <a:pt x="337" y="400"/>
                  </a:lnTo>
                  <a:lnTo>
                    <a:pt x="329" y="411"/>
                  </a:lnTo>
                  <a:lnTo>
                    <a:pt x="333" y="419"/>
                  </a:lnTo>
                  <a:lnTo>
                    <a:pt x="335" y="436"/>
                  </a:lnTo>
                  <a:lnTo>
                    <a:pt x="315" y="415"/>
                  </a:lnTo>
                  <a:lnTo>
                    <a:pt x="307" y="419"/>
                  </a:lnTo>
                  <a:lnTo>
                    <a:pt x="296" y="419"/>
                  </a:lnTo>
                  <a:lnTo>
                    <a:pt x="286" y="421"/>
                  </a:lnTo>
                  <a:lnTo>
                    <a:pt x="262" y="415"/>
                  </a:lnTo>
                  <a:lnTo>
                    <a:pt x="249" y="413"/>
                  </a:lnTo>
                  <a:lnTo>
                    <a:pt x="230" y="417"/>
                  </a:lnTo>
                  <a:lnTo>
                    <a:pt x="214" y="409"/>
                  </a:lnTo>
                  <a:lnTo>
                    <a:pt x="206" y="400"/>
                  </a:lnTo>
                  <a:lnTo>
                    <a:pt x="201" y="402"/>
                  </a:lnTo>
                  <a:lnTo>
                    <a:pt x="195" y="409"/>
                  </a:lnTo>
                  <a:lnTo>
                    <a:pt x="174" y="415"/>
                  </a:lnTo>
                  <a:lnTo>
                    <a:pt x="161" y="391"/>
                  </a:lnTo>
                  <a:lnTo>
                    <a:pt x="174" y="361"/>
                  </a:lnTo>
                  <a:lnTo>
                    <a:pt x="174" y="350"/>
                  </a:lnTo>
                  <a:lnTo>
                    <a:pt x="171" y="339"/>
                  </a:lnTo>
                  <a:lnTo>
                    <a:pt x="165" y="328"/>
                  </a:lnTo>
                  <a:lnTo>
                    <a:pt x="161" y="339"/>
                  </a:lnTo>
                  <a:lnTo>
                    <a:pt x="151" y="344"/>
                  </a:lnTo>
                  <a:lnTo>
                    <a:pt x="137" y="353"/>
                  </a:lnTo>
                  <a:lnTo>
                    <a:pt x="112" y="363"/>
                  </a:lnTo>
                  <a:lnTo>
                    <a:pt x="97" y="365"/>
                  </a:lnTo>
                  <a:lnTo>
                    <a:pt x="84" y="367"/>
                  </a:lnTo>
                  <a:lnTo>
                    <a:pt x="77" y="376"/>
                  </a:lnTo>
                  <a:lnTo>
                    <a:pt x="69" y="384"/>
                  </a:lnTo>
                  <a:lnTo>
                    <a:pt x="52" y="393"/>
                  </a:lnTo>
                  <a:lnTo>
                    <a:pt x="54" y="384"/>
                  </a:lnTo>
                  <a:lnTo>
                    <a:pt x="47" y="380"/>
                  </a:lnTo>
                  <a:lnTo>
                    <a:pt x="49" y="367"/>
                  </a:lnTo>
                  <a:lnTo>
                    <a:pt x="47" y="355"/>
                  </a:lnTo>
                  <a:lnTo>
                    <a:pt x="43" y="346"/>
                  </a:lnTo>
                  <a:lnTo>
                    <a:pt x="58" y="335"/>
                  </a:lnTo>
                  <a:lnTo>
                    <a:pt x="77" y="317"/>
                  </a:lnTo>
                  <a:lnTo>
                    <a:pt x="69" y="313"/>
                  </a:lnTo>
                  <a:lnTo>
                    <a:pt x="63" y="303"/>
                  </a:lnTo>
                  <a:lnTo>
                    <a:pt x="71" y="301"/>
                  </a:lnTo>
                  <a:lnTo>
                    <a:pt x="77" y="294"/>
                  </a:lnTo>
                  <a:lnTo>
                    <a:pt x="92" y="290"/>
                  </a:lnTo>
                  <a:lnTo>
                    <a:pt x="99" y="286"/>
                  </a:lnTo>
                  <a:lnTo>
                    <a:pt x="97" y="277"/>
                  </a:lnTo>
                  <a:lnTo>
                    <a:pt x="84" y="277"/>
                  </a:lnTo>
                  <a:lnTo>
                    <a:pt x="77" y="277"/>
                  </a:lnTo>
                  <a:lnTo>
                    <a:pt x="69" y="272"/>
                  </a:lnTo>
                  <a:lnTo>
                    <a:pt x="67" y="264"/>
                  </a:lnTo>
                  <a:lnTo>
                    <a:pt x="67" y="251"/>
                  </a:lnTo>
                  <a:lnTo>
                    <a:pt x="71" y="243"/>
                  </a:lnTo>
                  <a:lnTo>
                    <a:pt x="77" y="234"/>
                  </a:lnTo>
                  <a:lnTo>
                    <a:pt x="88" y="234"/>
                  </a:lnTo>
                  <a:lnTo>
                    <a:pt x="79" y="225"/>
                  </a:lnTo>
                  <a:lnTo>
                    <a:pt x="65" y="230"/>
                  </a:lnTo>
                  <a:lnTo>
                    <a:pt x="60" y="236"/>
                  </a:lnTo>
                  <a:lnTo>
                    <a:pt x="43" y="247"/>
                  </a:lnTo>
                  <a:lnTo>
                    <a:pt x="36" y="236"/>
                  </a:lnTo>
                  <a:lnTo>
                    <a:pt x="38" y="223"/>
                  </a:lnTo>
                  <a:lnTo>
                    <a:pt x="41" y="212"/>
                  </a:lnTo>
                  <a:lnTo>
                    <a:pt x="49" y="203"/>
                  </a:lnTo>
                  <a:lnTo>
                    <a:pt x="52" y="197"/>
                  </a:lnTo>
                  <a:lnTo>
                    <a:pt x="47" y="191"/>
                  </a:lnTo>
                  <a:lnTo>
                    <a:pt x="38" y="195"/>
                  </a:lnTo>
                  <a:lnTo>
                    <a:pt x="32" y="197"/>
                  </a:lnTo>
                  <a:lnTo>
                    <a:pt x="23" y="182"/>
                  </a:lnTo>
                  <a:lnTo>
                    <a:pt x="17" y="172"/>
                  </a:lnTo>
                  <a:lnTo>
                    <a:pt x="11" y="168"/>
                  </a:lnTo>
                  <a:lnTo>
                    <a:pt x="0" y="164"/>
                  </a:lnTo>
                  <a:lnTo>
                    <a:pt x="7" y="157"/>
                  </a:lnTo>
                  <a:lnTo>
                    <a:pt x="7" y="127"/>
                  </a:lnTo>
                  <a:lnTo>
                    <a:pt x="13" y="121"/>
                  </a:lnTo>
                  <a:lnTo>
                    <a:pt x="28" y="110"/>
                  </a:lnTo>
                  <a:lnTo>
                    <a:pt x="38" y="103"/>
                  </a:lnTo>
                  <a:lnTo>
                    <a:pt x="47" y="99"/>
                  </a:lnTo>
                  <a:lnTo>
                    <a:pt x="58" y="103"/>
                  </a:lnTo>
                  <a:lnTo>
                    <a:pt x="58" y="95"/>
                  </a:lnTo>
                  <a:lnTo>
                    <a:pt x="71" y="80"/>
                  </a:lnTo>
                  <a:lnTo>
                    <a:pt x="79" y="82"/>
                  </a:lnTo>
                  <a:lnTo>
                    <a:pt x="105" y="88"/>
                  </a:lnTo>
                  <a:lnTo>
                    <a:pt x="114" y="92"/>
                  </a:lnTo>
                  <a:lnTo>
                    <a:pt x="123" y="88"/>
                  </a:lnTo>
                  <a:lnTo>
                    <a:pt x="140" y="80"/>
                  </a:lnTo>
                  <a:lnTo>
                    <a:pt x="144" y="76"/>
                  </a:lnTo>
                  <a:lnTo>
                    <a:pt x="151" y="80"/>
                  </a:lnTo>
                  <a:lnTo>
                    <a:pt x="156" y="74"/>
                  </a:lnTo>
                  <a:lnTo>
                    <a:pt x="163" y="78"/>
                  </a:lnTo>
                  <a:lnTo>
                    <a:pt x="176" y="82"/>
                  </a:lnTo>
                  <a:lnTo>
                    <a:pt x="180" y="76"/>
                  </a:lnTo>
                  <a:lnTo>
                    <a:pt x="180" y="65"/>
                  </a:lnTo>
                  <a:lnTo>
                    <a:pt x="176" y="54"/>
                  </a:lnTo>
                  <a:lnTo>
                    <a:pt x="174" y="45"/>
                  </a:lnTo>
                  <a:lnTo>
                    <a:pt x="188" y="39"/>
                  </a:lnTo>
                  <a:lnTo>
                    <a:pt x="206" y="28"/>
                  </a:lnTo>
                  <a:lnTo>
                    <a:pt x="217" y="32"/>
                  </a:lnTo>
                  <a:lnTo>
                    <a:pt x="210" y="20"/>
                  </a:lnTo>
                  <a:lnTo>
                    <a:pt x="219" y="15"/>
                  </a:lnTo>
                  <a:lnTo>
                    <a:pt x="230" y="7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5" y="11"/>
                  </a:lnTo>
                  <a:lnTo>
                    <a:pt x="262" y="2"/>
                  </a:lnTo>
                  <a:lnTo>
                    <a:pt x="273" y="2"/>
                  </a:lnTo>
                  <a:lnTo>
                    <a:pt x="277" y="9"/>
                  </a:lnTo>
                  <a:lnTo>
                    <a:pt x="294" y="9"/>
                  </a:lnTo>
                  <a:lnTo>
                    <a:pt x="313" y="15"/>
                  </a:lnTo>
                  <a:lnTo>
                    <a:pt x="324" y="26"/>
                  </a:lnTo>
                  <a:lnTo>
                    <a:pt x="329" y="41"/>
                  </a:lnTo>
                  <a:lnTo>
                    <a:pt x="335" y="45"/>
                  </a:lnTo>
                  <a:lnTo>
                    <a:pt x="348" y="41"/>
                  </a:lnTo>
                  <a:lnTo>
                    <a:pt x="359" y="47"/>
                  </a:lnTo>
                  <a:lnTo>
                    <a:pt x="374" y="52"/>
                  </a:lnTo>
                  <a:lnTo>
                    <a:pt x="393" y="49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  <p:sp>
          <p:nvSpPr>
            <p:cNvPr id="13346" name="Freeform 27"/>
            <p:cNvSpPr>
              <a:spLocks/>
            </p:cNvSpPr>
            <p:nvPr/>
          </p:nvSpPr>
          <p:spPr bwMode="auto">
            <a:xfrm>
              <a:off x="1953" y="1149"/>
              <a:ext cx="1569" cy="1147"/>
            </a:xfrm>
            <a:custGeom>
              <a:avLst/>
              <a:gdLst>
                <a:gd name="T0" fmla="*/ 157 w 858"/>
                <a:gd name="T1" fmla="*/ 540 h 686"/>
                <a:gd name="T2" fmla="*/ 77 w 858"/>
                <a:gd name="T3" fmla="*/ 396 h 686"/>
                <a:gd name="T4" fmla="*/ 20 w 858"/>
                <a:gd name="T5" fmla="*/ 263 h 686"/>
                <a:gd name="T6" fmla="*/ 157 w 858"/>
                <a:gd name="T7" fmla="*/ 129 h 686"/>
                <a:gd name="T8" fmla="*/ 380 w 858"/>
                <a:gd name="T9" fmla="*/ 79 h 686"/>
                <a:gd name="T10" fmla="*/ 532 w 858"/>
                <a:gd name="T11" fmla="*/ 54 h 686"/>
                <a:gd name="T12" fmla="*/ 722 w 858"/>
                <a:gd name="T13" fmla="*/ 100 h 686"/>
                <a:gd name="T14" fmla="*/ 989 w 858"/>
                <a:gd name="T15" fmla="*/ 59 h 686"/>
                <a:gd name="T16" fmla="*/ 1183 w 858"/>
                <a:gd name="T17" fmla="*/ 0 h 686"/>
                <a:gd name="T18" fmla="*/ 1308 w 858"/>
                <a:gd name="T19" fmla="*/ 124 h 686"/>
                <a:gd name="T20" fmla="*/ 1518 w 858"/>
                <a:gd name="T21" fmla="*/ 166 h 686"/>
                <a:gd name="T22" fmla="*/ 1712 w 858"/>
                <a:gd name="T23" fmla="*/ 234 h 686"/>
                <a:gd name="T24" fmla="*/ 1768 w 858"/>
                <a:gd name="T25" fmla="*/ 134 h 686"/>
                <a:gd name="T26" fmla="*/ 1832 w 858"/>
                <a:gd name="T27" fmla="*/ 64 h 686"/>
                <a:gd name="T28" fmla="*/ 1980 w 858"/>
                <a:gd name="T29" fmla="*/ 30 h 686"/>
                <a:gd name="T30" fmla="*/ 2140 w 858"/>
                <a:gd name="T31" fmla="*/ 112 h 686"/>
                <a:gd name="T32" fmla="*/ 2127 w 858"/>
                <a:gd name="T33" fmla="*/ 204 h 686"/>
                <a:gd name="T34" fmla="*/ 2167 w 858"/>
                <a:gd name="T35" fmla="*/ 391 h 686"/>
                <a:gd name="T36" fmla="*/ 2160 w 858"/>
                <a:gd name="T37" fmla="*/ 533 h 686"/>
                <a:gd name="T38" fmla="*/ 2204 w 858"/>
                <a:gd name="T39" fmla="*/ 691 h 686"/>
                <a:gd name="T40" fmla="*/ 2284 w 858"/>
                <a:gd name="T41" fmla="*/ 732 h 686"/>
                <a:gd name="T42" fmla="*/ 2348 w 858"/>
                <a:gd name="T43" fmla="*/ 669 h 686"/>
                <a:gd name="T44" fmla="*/ 2434 w 858"/>
                <a:gd name="T45" fmla="*/ 737 h 686"/>
                <a:gd name="T46" fmla="*/ 2695 w 858"/>
                <a:gd name="T47" fmla="*/ 660 h 686"/>
                <a:gd name="T48" fmla="*/ 2809 w 858"/>
                <a:gd name="T49" fmla="*/ 769 h 686"/>
                <a:gd name="T50" fmla="*/ 2845 w 858"/>
                <a:gd name="T51" fmla="*/ 920 h 686"/>
                <a:gd name="T52" fmla="*/ 2781 w 858"/>
                <a:gd name="T53" fmla="*/ 1104 h 686"/>
                <a:gd name="T54" fmla="*/ 2652 w 858"/>
                <a:gd name="T55" fmla="*/ 1182 h 686"/>
                <a:gd name="T56" fmla="*/ 2615 w 858"/>
                <a:gd name="T57" fmla="*/ 1328 h 686"/>
                <a:gd name="T58" fmla="*/ 2509 w 858"/>
                <a:gd name="T59" fmla="*/ 1211 h 686"/>
                <a:gd name="T60" fmla="*/ 2235 w 858"/>
                <a:gd name="T61" fmla="*/ 1140 h 686"/>
                <a:gd name="T62" fmla="*/ 2119 w 858"/>
                <a:gd name="T63" fmla="*/ 1152 h 686"/>
                <a:gd name="T64" fmla="*/ 1916 w 858"/>
                <a:gd name="T65" fmla="*/ 1261 h 686"/>
                <a:gd name="T66" fmla="*/ 1638 w 858"/>
                <a:gd name="T67" fmla="*/ 1501 h 686"/>
                <a:gd name="T68" fmla="*/ 1428 w 858"/>
                <a:gd name="T69" fmla="*/ 1652 h 686"/>
                <a:gd name="T70" fmla="*/ 1364 w 858"/>
                <a:gd name="T71" fmla="*/ 1742 h 686"/>
                <a:gd name="T72" fmla="*/ 1278 w 858"/>
                <a:gd name="T73" fmla="*/ 1876 h 686"/>
                <a:gd name="T74" fmla="*/ 1126 w 858"/>
                <a:gd name="T75" fmla="*/ 1856 h 686"/>
                <a:gd name="T76" fmla="*/ 896 w 858"/>
                <a:gd name="T77" fmla="*/ 1893 h 686"/>
                <a:gd name="T78" fmla="*/ 722 w 858"/>
                <a:gd name="T79" fmla="*/ 1777 h 686"/>
                <a:gd name="T80" fmla="*/ 439 w 858"/>
                <a:gd name="T81" fmla="*/ 1675 h 686"/>
                <a:gd name="T82" fmla="*/ 174 w 858"/>
                <a:gd name="T83" fmla="*/ 1814 h 686"/>
                <a:gd name="T84" fmla="*/ 113 w 858"/>
                <a:gd name="T85" fmla="*/ 1700 h 686"/>
                <a:gd name="T86" fmla="*/ 121 w 858"/>
                <a:gd name="T87" fmla="*/ 1460 h 686"/>
                <a:gd name="T88" fmla="*/ 360 w 858"/>
                <a:gd name="T89" fmla="*/ 1099 h 686"/>
                <a:gd name="T90" fmla="*/ 481 w 858"/>
                <a:gd name="T91" fmla="*/ 936 h 686"/>
                <a:gd name="T92" fmla="*/ 324 w 858"/>
                <a:gd name="T93" fmla="*/ 873 h 686"/>
                <a:gd name="T94" fmla="*/ 214 w 858"/>
                <a:gd name="T95" fmla="*/ 699 h 686"/>
                <a:gd name="T96" fmla="*/ 27 w 858"/>
                <a:gd name="T97" fmla="*/ 686 h 6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8"/>
                <a:gd name="T148" fmla="*/ 0 h 686"/>
                <a:gd name="T149" fmla="*/ 858 w 858"/>
                <a:gd name="T150" fmla="*/ 686 h 6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8" h="686">
                  <a:moveTo>
                    <a:pt x="8" y="245"/>
                  </a:moveTo>
                  <a:lnTo>
                    <a:pt x="21" y="221"/>
                  </a:lnTo>
                  <a:lnTo>
                    <a:pt x="38" y="191"/>
                  </a:lnTo>
                  <a:lnTo>
                    <a:pt x="47" y="193"/>
                  </a:lnTo>
                  <a:lnTo>
                    <a:pt x="49" y="185"/>
                  </a:lnTo>
                  <a:lnTo>
                    <a:pt x="38" y="152"/>
                  </a:lnTo>
                  <a:lnTo>
                    <a:pt x="25" y="140"/>
                  </a:lnTo>
                  <a:lnTo>
                    <a:pt x="23" y="142"/>
                  </a:lnTo>
                  <a:lnTo>
                    <a:pt x="14" y="144"/>
                  </a:lnTo>
                  <a:lnTo>
                    <a:pt x="4" y="133"/>
                  </a:lnTo>
                  <a:lnTo>
                    <a:pt x="0" y="118"/>
                  </a:lnTo>
                  <a:lnTo>
                    <a:pt x="6" y="94"/>
                  </a:lnTo>
                  <a:lnTo>
                    <a:pt x="28" y="73"/>
                  </a:lnTo>
                  <a:lnTo>
                    <a:pt x="32" y="59"/>
                  </a:lnTo>
                  <a:lnTo>
                    <a:pt x="28" y="48"/>
                  </a:lnTo>
                  <a:lnTo>
                    <a:pt x="47" y="46"/>
                  </a:lnTo>
                  <a:lnTo>
                    <a:pt x="75" y="4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114" y="28"/>
                  </a:lnTo>
                  <a:lnTo>
                    <a:pt x="116" y="23"/>
                  </a:lnTo>
                  <a:lnTo>
                    <a:pt x="124" y="25"/>
                  </a:lnTo>
                  <a:lnTo>
                    <a:pt x="135" y="34"/>
                  </a:lnTo>
                  <a:lnTo>
                    <a:pt x="159" y="19"/>
                  </a:lnTo>
                  <a:lnTo>
                    <a:pt x="178" y="28"/>
                  </a:lnTo>
                  <a:lnTo>
                    <a:pt x="190" y="38"/>
                  </a:lnTo>
                  <a:lnTo>
                    <a:pt x="203" y="42"/>
                  </a:lnTo>
                  <a:lnTo>
                    <a:pt x="216" y="36"/>
                  </a:lnTo>
                  <a:lnTo>
                    <a:pt x="236" y="21"/>
                  </a:lnTo>
                  <a:lnTo>
                    <a:pt x="270" y="32"/>
                  </a:lnTo>
                  <a:lnTo>
                    <a:pt x="279" y="28"/>
                  </a:lnTo>
                  <a:lnTo>
                    <a:pt x="296" y="21"/>
                  </a:lnTo>
                  <a:lnTo>
                    <a:pt x="311" y="25"/>
                  </a:lnTo>
                  <a:lnTo>
                    <a:pt x="329" y="19"/>
                  </a:lnTo>
                  <a:lnTo>
                    <a:pt x="342" y="9"/>
                  </a:lnTo>
                  <a:lnTo>
                    <a:pt x="354" y="0"/>
                  </a:lnTo>
                  <a:lnTo>
                    <a:pt x="371" y="9"/>
                  </a:lnTo>
                  <a:lnTo>
                    <a:pt x="378" y="23"/>
                  </a:lnTo>
                  <a:lnTo>
                    <a:pt x="382" y="38"/>
                  </a:lnTo>
                  <a:lnTo>
                    <a:pt x="391" y="44"/>
                  </a:lnTo>
                  <a:lnTo>
                    <a:pt x="406" y="40"/>
                  </a:lnTo>
                  <a:lnTo>
                    <a:pt x="427" y="34"/>
                  </a:lnTo>
                  <a:lnTo>
                    <a:pt x="443" y="66"/>
                  </a:lnTo>
                  <a:lnTo>
                    <a:pt x="454" y="59"/>
                  </a:lnTo>
                  <a:lnTo>
                    <a:pt x="475" y="77"/>
                  </a:lnTo>
                  <a:lnTo>
                    <a:pt x="490" y="90"/>
                  </a:lnTo>
                  <a:lnTo>
                    <a:pt x="499" y="88"/>
                  </a:lnTo>
                  <a:lnTo>
                    <a:pt x="512" y="84"/>
                  </a:lnTo>
                  <a:lnTo>
                    <a:pt x="524" y="81"/>
                  </a:lnTo>
                  <a:lnTo>
                    <a:pt x="531" y="77"/>
                  </a:lnTo>
                  <a:lnTo>
                    <a:pt x="533" y="53"/>
                  </a:lnTo>
                  <a:lnTo>
                    <a:pt x="529" y="48"/>
                  </a:lnTo>
                  <a:lnTo>
                    <a:pt x="524" y="40"/>
                  </a:lnTo>
                  <a:lnTo>
                    <a:pt x="526" y="34"/>
                  </a:lnTo>
                  <a:lnTo>
                    <a:pt x="535" y="28"/>
                  </a:lnTo>
                  <a:lnTo>
                    <a:pt x="548" y="23"/>
                  </a:lnTo>
                  <a:lnTo>
                    <a:pt x="561" y="19"/>
                  </a:lnTo>
                  <a:lnTo>
                    <a:pt x="571" y="28"/>
                  </a:lnTo>
                  <a:lnTo>
                    <a:pt x="582" y="19"/>
                  </a:lnTo>
                  <a:lnTo>
                    <a:pt x="592" y="11"/>
                  </a:lnTo>
                  <a:lnTo>
                    <a:pt x="612" y="7"/>
                  </a:lnTo>
                  <a:lnTo>
                    <a:pt x="627" y="0"/>
                  </a:lnTo>
                  <a:lnTo>
                    <a:pt x="644" y="23"/>
                  </a:lnTo>
                  <a:lnTo>
                    <a:pt x="640" y="40"/>
                  </a:lnTo>
                  <a:lnTo>
                    <a:pt x="657" y="57"/>
                  </a:lnTo>
                  <a:lnTo>
                    <a:pt x="657" y="66"/>
                  </a:lnTo>
                  <a:lnTo>
                    <a:pt x="646" y="70"/>
                  </a:lnTo>
                  <a:lnTo>
                    <a:pt x="636" y="73"/>
                  </a:lnTo>
                  <a:lnTo>
                    <a:pt x="638" y="92"/>
                  </a:lnTo>
                  <a:lnTo>
                    <a:pt x="657" y="98"/>
                  </a:lnTo>
                  <a:lnTo>
                    <a:pt x="664" y="120"/>
                  </a:lnTo>
                  <a:lnTo>
                    <a:pt x="648" y="140"/>
                  </a:lnTo>
                  <a:lnTo>
                    <a:pt x="657" y="158"/>
                  </a:lnTo>
                  <a:lnTo>
                    <a:pt x="661" y="178"/>
                  </a:lnTo>
                  <a:lnTo>
                    <a:pt x="655" y="185"/>
                  </a:lnTo>
                  <a:lnTo>
                    <a:pt x="646" y="191"/>
                  </a:lnTo>
                  <a:lnTo>
                    <a:pt x="644" y="202"/>
                  </a:lnTo>
                  <a:lnTo>
                    <a:pt x="655" y="219"/>
                  </a:lnTo>
                  <a:lnTo>
                    <a:pt x="659" y="230"/>
                  </a:lnTo>
                  <a:lnTo>
                    <a:pt x="659" y="247"/>
                  </a:lnTo>
                  <a:lnTo>
                    <a:pt x="659" y="262"/>
                  </a:lnTo>
                  <a:lnTo>
                    <a:pt x="664" y="268"/>
                  </a:lnTo>
                  <a:lnTo>
                    <a:pt x="668" y="268"/>
                  </a:lnTo>
                  <a:lnTo>
                    <a:pt x="683" y="262"/>
                  </a:lnTo>
                  <a:lnTo>
                    <a:pt x="683" y="245"/>
                  </a:lnTo>
                  <a:lnTo>
                    <a:pt x="690" y="239"/>
                  </a:lnTo>
                  <a:lnTo>
                    <a:pt x="694" y="232"/>
                  </a:lnTo>
                  <a:lnTo>
                    <a:pt x="702" y="239"/>
                  </a:lnTo>
                  <a:lnTo>
                    <a:pt x="704" y="258"/>
                  </a:lnTo>
                  <a:lnTo>
                    <a:pt x="706" y="268"/>
                  </a:lnTo>
                  <a:lnTo>
                    <a:pt x="715" y="268"/>
                  </a:lnTo>
                  <a:lnTo>
                    <a:pt x="728" y="264"/>
                  </a:lnTo>
                  <a:lnTo>
                    <a:pt x="735" y="256"/>
                  </a:lnTo>
                  <a:lnTo>
                    <a:pt x="742" y="245"/>
                  </a:lnTo>
                  <a:lnTo>
                    <a:pt x="742" y="236"/>
                  </a:lnTo>
                  <a:lnTo>
                    <a:pt x="806" y="236"/>
                  </a:lnTo>
                  <a:lnTo>
                    <a:pt x="808" y="252"/>
                  </a:lnTo>
                  <a:lnTo>
                    <a:pt x="810" y="266"/>
                  </a:lnTo>
                  <a:lnTo>
                    <a:pt x="819" y="273"/>
                  </a:lnTo>
                  <a:lnTo>
                    <a:pt x="840" y="275"/>
                  </a:lnTo>
                  <a:lnTo>
                    <a:pt x="843" y="286"/>
                  </a:lnTo>
                  <a:lnTo>
                    <a:pt x="858" y="295"/>
                  </a:lnTo>
                  <a:lnTo>
                    <a:pt x="854" y="314"/>
                  </a:lnTo>
                  <a:lnTo>
                    <a:pt x="851" y="329"/>
                  </a:lnTo>
                  <a:lnTo>
                    <a:pt x="838" y="344"/>
                  </a:lnTo>
                  <a:lnTo>
                    <a:pt x="823" y="353"/>
                  </a:lnTo>
                  <a:lnTo>
                    <a:pt x="823" y="375"/>
                  </a:lnTo>
                  <a:lnTo>
                    <a:pt x="832" y="395"/>
                  </a:lnTo>
                  <a:lnTo>
                    <a:pt x="819" y="401"/>
                  </a:lnTo>
                  <a:lnTo>
                    <a:pt x="814" y="386"/>
                  </a:lnTo>
                  <a:lnTo>
                    <a:pt x="808" y="406"/>
                  </a:lnTo>
                  <a:lnTo>
                    <a:pt x="793" y="423"/>
                  </a:lnTo>
                  <a:lnTo>
                    <a:pt x="806" y="444"/>
                  </a:lnTo>
                  <a:lnTo>
                    <a:pt x="816" y="462"/>
                  </a:lnTo>
                  <a:lnTo>
                    <a:pt x="802" y="472"/>
                  </a:lnTo>
                  <a:lnTo>
                    <a:pt x="782" y="475"/>
                  </a:lnTo>
                  <a:lnTo>
                    <a:pt x="765" y="472"/>
                  </a:lnTo>
                  <a:lnTo>
                    <a:pt x="746" y="485"/>
                  </a:lnTo>
                  <a:lnTo>
                    <a:pt x="735" y="449"/>
                  </a:lnTo>
                  <a:lnTo>
                    <a:pt x="750" y="433"/>
                  </a:lnTo>
                  <a:lnTo>
                    <a:pt x="713" y="427"/>
                  </a:lnTo>
                  <a:lnTo>
                    <a:pt x="694" y="417"/>
                  </a:lnTo>
                  <a:lnTo>
                    <a:pt x="683" y="421"/>
                  </a:lnTo>
                  <a:lnTo>
                    <a:pt x="668" y="408"/>
                  </a:lnTo>
                  <a:lnTo>
                    <a:pt x="664" y="419"/>
                  </a:lnTo>
                  <a:lnTo>
                    <a:pt x="653" y="425"/>
                  </a:lnTo>
                  <a:lnTo>
                    <a:pt x="644" y="423"/>
                  </a:lnTo>
                  <a:lnTo>
                    <a:pt x="634" y="412"/>
                  </a:lnTo>
                  <a:lnTo>
                    <a:pt x="623" y="417"/>
                  </a:lnTo>
                  <a:lnTo>
                    <a:pt x="610" y="429"/>
                  </a:lnTo>
                  <a:lnTo>
                    <a:pt x="597" y="440"/>
                  </a:lnTo>
                  <a:lnTo>
                    <a:pt x="573" y="451"/>
                  </a:lnTo>
                  <a:lnTo>
                    <a:pt x="563" y="455"/>
                  </a:lnTo>
                  <a:lnTo>
                    <a:pt x="548" y="470"/>
                  </a:lnTo>
                  <a:lnTo>
                    <a:pt x="492" y="518"/>
                  </a:lnTo>
                  <a:lnTo>
                    <a:pt x="490" y="537"/>
                  </a:lnTo>
                  <a:lnTo>
                    <a:pt x="475" y="535"/>
                  </a:lnTo>
                  <a:lnTo>
                    <a:pt x="466" y="556"/>
                  </a:lnTo>
                  <a:lnTo>
                    <a:pt x="441" y="580"/>
                  </a:lnTo>
                  <a:lnTo>
                    <a:pt x="427" y="591"/>
                  </a:lnTo>
                  <a:lnTo>
                    <a:pt x="430" y="597"/>
                  </a:lnTo>
                  <a:lnTo>
                    <a:pt x="432" y="606"/>
                  </a:lnTo>
                  <a:lnTo>
                    <a:pt x="423" y="612"/>
                  </a:lnTo>
                  <a:lnTo>
                    <a:pt x="408" y="623"/>
                  </a:lnTo>
                  <a:lnTo>
                    <a:pt x="400" y="626"/>
                  </a:lnTo>
                  <a:lnTo>
                    <a:pt x="398" y="645"/>
                  </a:lnTo>
                  <a:lnTo>
                    <a:pt x="393" y="666"/>
                  </a:lnTo>
                  <a:lnTo>
                    <a:pt x="382" y="671"/>
                  </a:lnTo>
                  <a:lnTo>
                    <a:pt x="371" y="647"/>
                  </a:lnTo>
                  <a:lnTo>
                    <a:pt x="358" y="636"/>
                  </a:lnTo>
                  <a:lnTo>
                    <a:pt x="344" y="645"/>
                  </a:lnTo>
                  <a:lnTo>
                    <a:pt x="337" y="664"/>
                  </a:lnTo>
                  <a:lnTo>
                    <a:pt x="309" y="666"/>
                  </a:lnTo>
                  <a:lnTo>
                    <a:pt x="294" y="671"/>
                  </a:lnTo>
                  <a:lnTo>
                    <a:pt x="275" y="686"/>
                  </a:lnTo>
                  <a:lnTo>
                    <a:pt x="268" y="677"/>
                  </a:lnTo>
                  <a:lnTo>
                    <a:pt x="264" y="651"/>
                  </a:lnTo>
                  <a:lnTo>
                    <a:pt x="257" y="643"/>
                  </a:lnTo>
                  <a:lnTo>
                    <a:pt x="234" y="657"/>
                  </a:lnTo>
                  <a:lnTo>
                    <a:pt x="216" y="636"/>
                  </a:lnTo>
                  <a:lnTo>
                    <a:pt x="195" y="640"/>
                  </a:lnTo>
                  <a:lnTo>
                    <a:pt x="179" y="634"/>
                  </a:lnTo>
                  <a:lnTo>
                    <a:pt x="164" y="638"/>
                  </a:lnTo>
                  <a:lnTo>
                    <a:pt x="131" y="599"/>
                  </a:lnTo>
                  <a:lnTo>
                    <a:pt x="116" y="599"/>
                  </a:lnTo>
                  <a:lnTo>
                    <a:pt x="92" y="619"/>
                  </a:lnTo>
                  <a:lnTo>
                    <a:pt x="70" y="623"/>
                  </a:lnTo>
                  <a:lnTo>
                    <a:pt x="52" y="649"/>
                  </a:lnTo>
                  <a:lnTo>
                    <a:pt x="34" y="638"/>
                  </a:lnTo>
                  <a:lnTo>
                    <a:pt x="4" y="653"/>
                  </a:lnTo>
                  <a:lnTo>
                    <a:pt x="0" y="630"/>
                  </a:lnTo>
                  <a:lnTo>
                    <a:pt x="34" y="608"/>
                  </a:lnTo>
                  <a:lnTo>
                    <a:pt x="28" y="595"/>
                  </a:lnTo>
                  <a:lnTo>
                    <a:pt x="23" y="582"/>
                  </a:lnTo>
                  <a:lnTo>
                    <a:pt x="41" y="556"/>
                  </a:lnTo>
                  <a:lnTo>
                    <a:pt x="36" y="522"/>
                  </a:lnTo>
                  <a:lnTo>
                    <a:pt x="41" y="455"/>
                  </a:lnTo>
                  <a:lnTo>
                    <a:pt x="58" y="431"/>
                  </a:lnTo>
                  <a:lnTo>
                    <a:pt x="84" y="412"/>
                  </a:lnTo>
                  <a:lnTo>
                    <a:pt x="108" y="393"/>
                  </a:lnTo>
                  <a:lnTo>
                    <a:pt x="129" y="375"/>
                  </a:lnTo>
                  <a:lnTo>
                    <a:pt x="140" y="364"/>
                  </a:lnTo>
                  <a:lnTo>
                    <a:pt x="146" y="353"/>
                  </a:lnTo>
                  <a:lnTo>
                    <a:pt x="144" y="335"/>
                  </a:lnTo>
                  <a:lnTo>
                    <a:pt x="133" y="324"/>
                  </a:lnTo>
                  <a:lnTo>
                    <a:pt x="118" y="320"/>
                  </a:lnTo>
                  <a:lnTo>
                    <a:pt x="101" y="320"/>
                  </a:lnTo>
                  <a:lnTo>
                    <a:pt x="97" y="312"/>
                  </a:lnTo>
                  <a:lnTo>
                    <a:pt x="94" y="297"/>
                  </a:lnTo>
                  <a:lnTo>
                    <a:pt x="90" y="275"/>
                  </a:lnTo>
                  <a:lnTo>
                    <a:pt x="77" y="256"/>
                  </a:lnTo>
                  <a:lnTo>
                    <a:pt x="64" y="250"/>
                  </a:lnTo>
                  <a:lnTo>
                    <a:pt x="43" y="245"/>
                  </a:lnTo>
                  <a:lnTo>
                    <a:pt x="28" y="247"/>
                  </a:lnTo>
                  <a:lnTo>
                    <a:pt x="19" y="250"/>
                  </a:lnTo>
                  <a:lnTo>
                    <a:pt x="8" y="245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>
                <a:solidFill>
                  <a:schemeClr val="tx1"/>
                </a:solidFill>
                <a:latin typeface="Cambria" pitchFamily="18" charset="0"/>
                <a:cs typeface="+mn-cs"/>
              </a:endParaRPr>
            </a:p>
          </p:txBody>
        </p:sp>
      </p:grpSp>
      <p:sp>
        <p:nvSpPr>
          <p:cNvPr id="24578" name="Text Box 34"/>
          <p:cNvSpPr txBox="1">
            <a:spLocks noChangeArrowheads="1"/>
          </p:cNvSpPr>
          <p:nvPr/>
        </p:nvSpPr>
        <p:spPr bwMode="auto">
          <a:xfrm>
            <a:off x="3995738" y="4033838"/>
            <a:ext cx="43926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800" b="0">
                <a:solidFill>
                  <a:schemeClr val="tx1"/>
                </a:solidFill>
                <a:latin typeface="Calibri" pitchFamily="34" charset="0"/>
              </a:rPr>
              <a:t>20 – 40  </a:t>
            </a:r>
            <a:r>
              <a:rPr lang="es-ES" altLang="es-ES" sz="180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es-ES" altLang="es-ES" sz="1800" u="sng">
                <a:solidFill>
                  <a:schemeClr val="tx1"/>
                </a:solidFill>
                <a:latin typeface="Calibri" pitchFamily="34" charset="0"/>
              </a:rPr>
              <a:t>Estratos</a:t>
            </a:r>
            <a:r>
              <a:rPr lang="es-ES" altLang="es-ES" sz="1800">
                <a:solidFill>
                  <a:schemeClr val="tx1"/>
                </a:solidFill>
                <a:latin typeface="Calibri" pitchFamily="34" charset="0"/>
              </a:rPr>
              <a:t>” </a:t>
            </a:r>
            <a:r>
              <a:rPr lang="es-ES" altLang="es-ES" sz="1800" b="0">
                <a:solidFill>
                  <a:schemeClr val="tx1"/>
                </a:solidFill>
                <a:latin typeface="Calibri" pitchFamily="34" charset="0"/>
              </a:rPr>
              <a:t>formados por importes unitarios medios distintos (valor medio de cada estrato) a asignar a  los  4 tipos de superficie, cualquiera que sea la comarca agraria en que se encuentren </a:t>
            </a:r>
          </a:p>
          <a:p>
            <a:pPr>
              <a:spcBef>
                <a:spcPct val="50000"/>
              </a:spcBef>
            </a:pPr>
            <a:r>
              <a:rPr lang="es-ES" altLang="es-ES" sz="1800" b="0">
                <a:solidFill>
                  <a:schemeClr val="tx1"/>
                </a:solidFill>
                <a:latin typeface="Calibri" pitchFamily="34" charset="0"/>
              </a:rPr>
              <a:t>Ajuste de los importes al importe final destinado al Régimen de Pago Básico.</a:t>
            </a:r>
          </a:p>
        </p:txBody>
      </p:sp>
      <p:sp>
        <p:nvSpPr>
          <p:cNvPr id="24579" name="Text Box 37"/>
          <p:cNvSpPr txBox="1">
            <a:spLocks noChangeArrowheads="1"/>
          </p:cNvSpPr>
          <p:nvPr/>
        </p:nvSpPr>
        <p:spPr bwMode="auto">
          <a:xfrm>
            <a:off x="684213" y="457358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  <a:latin typeface="Calibri" pitchFamily="34" charset="0"/>
              </a:rPr>
              <a:t>Fase 3</a:t>
            </a:r>
          </a:p>
        </p:txBody>
      </p:sp>
      <p:sp>
        <p:nvSpPr>
          <p:cNvPr id="13322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chemeClr val="folHlink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altLang="es-E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Resumen</a:t>
            </a:r>
          </a:p>
        </p:txBody>
      </p:sp>
      <p:sp>
        <p:nvSpPr>
          <p:cNvPr id="24581" name="Text Box 33"/>
          <p:cNvSpPr txBox="1">
            <a:spLocks noChangeArrowheads="1"/>
          </p:cNvSpPr>
          <p:nvPr/>
        </p:nvSpPr>
        <p:spPr bwMode="auto">
          <a:xfrm>
            <a:off x="3995738" y="2743200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800" b="0">
                <a:solidFill>
                  <a:schemeClr val="tx1"/>
                </a:solidFill>
                <a:latin typeface="Calibri" pitchFamily="34" charset="0"/>
              </a:rPr>
              <a:t>1.205 importes unitarios distintos, por comarca agraria y tipo de superficie</a:t>
            </a:r>
          </a:p>
        </p:txBody>
      </p:sp>
      <p:sp>
        <p:nvSpPr>
          <p:cNvPr id="24582" name="Text Box 36"/>
          <p:cNvSpPr txBox="1">
            <a:spLocks noChangeArrowheads="1"/>
          </p:cNvSpPr>
          <p:nvPr/>
        </p:nvSpPr>
        <p:spPr bwMode="auto">
          <a:xfrm>
            <a:off x="684213" y="286543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  <a:latin typeface="Calibri" pitchFamily="34" charset="0"/>
              </a:rPr>
              <a:t>Fase 2</a:t>
            </a:r>
          </a:p>
        </p:txBody>
      </p:sp>
      <p:sp>
        <p:nvSpPr>
          <p:cNvPr id="24583" name="Text Box 32"/>
          <p:cNvSpPr txBox="1">
            <a:spLocks noChangeArrowheads="1"/>
          </p:cNvSpPr>
          <p:nvPr/>
        </p:nvSpPr>
        <p:spPr bwMode="auto">
          <a:xfrm>
            <a:off x="3995738" y="1289050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800" b="0">
                <a:solidFill>
                  <a:schemeClr val="tx1"/>
                </a:solidFill>
                <a:latin typeface="Calibri" pitchFamily="34" charset="0"/>
              </a:rPr>
              <a:t>Millones de importes unitarios distintos, por beneficiario y tipo de superficie</a:t>
            </a:r>
          </a:p>
        </p:txBody>
      </p:sp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684213" y="141128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  <a:latin typeface="Calibri" pitchFamily="34" charset="0"/>
              </a:rPr>
              <a:t>Fase 1</a:t>
            </a:r>
          </a:p>
        </p:txBody>
      </p:sp>
      <p:pic>
        <p:nvPicPr>
          <p:cNvPr id="24585" name="Picture 11" descr="c:\usuarios\jfma\AppData\Local\Microsoft\Windows\Temporary Internet Files\Content.IE5\MD8RDSPS\MC90044145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613" y="1125538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6" name="Group 19"/>
          <p:cNvGrpSpPr>
            <a:grpSpLocks/>
          </p:cNvGrpSpPr>
          <p:nvPr/>
        </p:nvGrpSpPr>
        <p:grpSpPr bwMode="auto">
          <a:xfrm>
            <a:off x="1979613" y="2922588"/>
            <a:ext cx="952500" cy="288925"/>
            <a:chOff x="1792" y="1933"/>
            <a:chExt cx="2511" cy="1025"/>
          </a:xfrm>
        </p:grpSpPr>
        <p:pic>
          <p:nvPicPr>
            <p:cNvPr id="24587" name="Freeform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2" y="1933"/>
              <a:ext cx="2511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Freeform 21" descr="Vertical oscura"/>
            <p:cNvSpPr>
              <a:spLocks/>
            </p:cNvSpPr>
            <p:nvPr/>
          </p:nvSpPr>
          <p:spPr bwMode="auto">
            <a:xfrm>
              <a:off x="1837" y="2115"/>
              <a:ext cx="680" cy="771"/>
            </a:xfrm>
            <a:custGeom>
              <a:avLst/>
              <a:gdLst>
                <a:gd name="T0" fmla="*/ 0 w 680"/>
                <a:gd name="T1" fmla="*/ 181 h 771"/>
                <a:gd name="T2" fmla="*/ 272 w 680"/>
                <a:gd name="T3" fmla="*/ 90 h 771"/>
                <a:gd name="T4" fmla="*/ 408 w 680"/>
                <a:gd name="T5" fmla="*/ 0 h 771"/>
                <a:gd name="T6" fmla="*/ 635 w 680"/>
                <a:gd name="T7" fmla="*/ 45 h 771"/>
                <a:gd name="T8" fmla="*/ 680 w 680"/>
                <a:gd name="T9" fmla="*/ 771 h 771"/>
                <a:gd name="T10" fmla="*/ 272 w 680"/>
                <a:gd name="T11" fmla="*/ 725 h 771"/>
                <a:gd name="T12" fmla="*/ 272 w 680"/>
                <a:gd name="T13" fmla="*/ 635 h 771"/>
                <a:gd name="T14" fmla="*/ 45 w 680"/>
                <a:gd name="T15" fmla="*/ 317 h 771"/>
                <a:gd name="T16" fmla="*/ 0 w 680"/>
                <a:gd name="T17" fmla="*/ 181 h 7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0"/>
                <a:gd name="T28" fmla="*/ 0 h 771"/>
                <a:gd name="T29" fmla="*/ 680 w 680"/>
                <a:gd name="T30" fmla="*/ 771 h 7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0" h="771">
                  <a:moveTo>
                    <a:pt x="0" y="181"/>
                  </a:moveTo>
                  <a:lnTo>
                    <a:pt x="272" y="90"/>
                  </a:lnTo>
                  <a:lnTo>
                    <a:pt x="408" y="0"/>
                  </a:lnTo>
                  <a:lnTo>
                    <a:pt x="635" y="45"/>
                  </a:lnTo>
                  <a:lnTo>
                    <a:pt x="680" y="771"/>
                  </a:lnTo>
                  <a:lnTo>
                    <a:pt x="272" y="725"/>
                  </a:lnTo>
                  <a:lnTo>
                    <a:pt x="272" y="635"/>
                  </a:lnTo>
                  <a:lnTo>
                    <a:pt x="45" y="317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" name="Freeform 22" descr="Vertical oscura"/>
            <p:cNvSpPr>
              <a:spLocks/>
            </p:cNvSpPr>
            <p:nvPr/>
          </p:nvSpPr>
          <p:spPr bwMode="auto">
            <a:xfrm>
              <a:off x="2472" y="2024"/>
              <a:ext cx="771" cy="862"/>
            </a:xfrm>
            <a:custGeom>
              <a:avLst/>
              <a:gdLst>
                <a:gd name="T0" fmla="*/ 0 w 771"/>
                <a:gd name="T1" fmla="*/ 136 h 862"/>
                <a:gd name="T2" fmla="*/ 272 w 771"/>
                <a:gd name="T3" fmla="*/ 136 h 862"/>
                <a:gd name="T4" fmla="*/ 499 w 771"/>
                <a:gd name="T5" fmla="*/ 0 h 862"/>
                <a:gd name="T6" fmla="*/ 771 w 771"/>
                <a:gd name="T7" fmla="*/ 680 h 862"/>
                <a:gd name="T8" fmla="*/ 454 w 771"/>
                <a:gd name="T9" fmla="*/ 499 h 862"/>
                <a:gd name="T10" fmla="*/ 45 w 771"/>
                <a:gd name="T11" fmla="*/ 862 h 862"/>
                <a:gd name="T12" fmla="*/ 0 w 771"/>
                <a:gd name="T13" fmla="*/ 136 h 8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862"/>
                <a:gd name="T23" fmla="*/ 771 w 771"/>
                <a:gd name="T24" fmla="*/ 862 h 8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862">
                  <a:moveTo>
                    <a:pt x="0" y="136"/>
                  </a:moveTo>
                  <a:lnTo>
                    <a:pt x="272" y="136"/>
                  </a:lnTo>
                  <a:lnTo>
                    <a:pt x="499" y="0"/>
                  </a:lnTo>
                  <a:lnTo>
                    <a:pt x="771" y="680"/>
                  </a:lnTo>
                  <a:lnTo>
                    <a:pt x="454" y="499"/>
                  </a:lnTo>
                  <a:lnTo>
                    <a:pt x="45" y="86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" name="Freeform 23" descr="Rombos opacos"/>
            <p:cNvSpPr>
              <a:spLocks/>
            </p:cNvSpPr>
            <p:nvPr/>
          </p:nvSpPr>
          <p:spPr bwMode="auto">
            <a:xfrm>
              <a:off x="2971" y="1933"/>
              <a:ext cx="952" cy="907"/>
            </a:xfrm>
            <a:custGeom>
              <a:avLst/>
              <a:gdLst>
                <a:gd name="T0" fmla="*/ 0 w 952"/>
                <a:gd name="T1" fmla="*/ 91 h 907"/>
                <a:gd name="T2" fmla="*/ 363 w 952"/>
                <a:gd name="T3" fmla="*/ 0 h 907"/>
                <a:gd name="T4" fmla="*/ 454 w 952"/>
                <a:gd name="T5" fmla="*/ 182 h 907"/>
                <a:gd name="T6" fmla="*/ 952 w 952"/>
                <a:gd name="T7" fmla="*/ 680 h 907"/>
                <a:gd name="T8" fmla="*/ 590 w 952"/>
                <a:gd name="T9" fmla="*/ 907 h 907"/>
                <a:gd name="T10" fmla="*/ 227 w 952"/>
                <a:gd name="T11" fmla="*/ 726 h 907"/>
                <a:gd name="T12" fmla="*/ 0 w 952"/>
                <a:gd name="T13" fmla="*/ 91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2"/>
                <a:gd name="T22" fmla="*/ 0 h 907"/>
                <a:gd name="T23" fmla="*/ 952 w 952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2" h="907">
                  <a:moveTo>
                    <a:pt x="0" y="91"/>
                  </a:moveTo>
                  <a:lnTo>
                    <a:pt x="363" y="0"/>
                  </a:lnTo>
                  <a:lnTo>
                    <a:pt x="454" y="182"/>
                  </a:lnTo>
                  <a:lnTo>
                    <a:pt x="952" y="680"/>
                  </a:lnTo>
                  <a:lnTo>
                    <a:pt x="590" y="907"/>
                  </a:lnTo>
                  <a:lnTo>
                    <a:pt x="227" y="72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EBE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" name="Freeform 24"/>
            <p:cNvSpPr>
              <a:spLocks/>
            </p:cNvSpPr>
            <p:nvPr/>
          </p:nvSpPr>
          <p:spPr bwMode="auto">
            <a:xfrm>
              <a:off x="3425" y="2115"/>
              <a:ext cx="861" cy="498"/>
            </a:xfrm>
            <a:custGeom>
              <a:avLst/>
              <a:gdLst>
                <a:gd name="T0" fmla="*/ 498 w 861"/>
                <a:gd name="T1" fmla="*/ 498 h 498"/>
                <a:gd name="T2" fmla="*/ 725 w 861"/>
                <a:gd name="T3" fmla="*/ 498 h 498"/>
                <a:gd name="T4" fmla="*/ 816 w 861"/>
                <a:gd name="T5" fmla="*/ 362 h 498"/>
                <a:gd name="T6" fmla="*/ 861 w 861"/>
                <a:gd name="T7" fmla="*/ 226 h 498"/>
                <a:gd name="T8" fmla="*/ 0 w 861"/>
                <a:gd name="T9" fmla="*/ 0 h 498"/>
                <a:gd name="T10" fmla="*/ 498 w 861"/>
                <a:gd name="T11" fmla="*/ 498 h 4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1"/>
                <a:gd name="T19" fmla="*/ 0 h 498"/>
                <a:gd name="T20" fmla="*/ 861 w 861"/>
                <a:gd name="T21" fmla="*/ 498 h 4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1" h="498">
                  <a:moveTo>
                    <a:pt x="498" y="498"/>
                  </a:moveTo>
                  <a:lnTo>
                    <a:pt x="725" y="498"/>
                  </a:lnTo>
                  <a:lnTo>
                    <a:pt x="816" y="362"/>
                  </a:lnTo>
                  <a:lnTo>
                    <a:pt x="861" y="226"/>
                  </a:lnTo>
                  <a:lnTo>
                    <a:pt x="0" y="0"/>
                  </a:lnTo>
                  <a:lnTo>
                    <a:pt x="498" y="49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8642350" cy="1152525"/>
          </a:xfrm>
          <a:noFill/>
          <a:ln>
            <a:noFill/>
          </a:ln>
        </p:spPr>
        <p:txBody>
          <a:bodyPr/>
          <a:lstStyle/>
          <a:p>
            <a:pPr marL="0" indent="14288" algn="just"/>
            <a:r>
              <a:rPr lang="es-ES_tradnl" altLang="es-ES" sz="2000" smtClean="0"/>
              <a:t> Limitar las pérdidas y ganancias entre sectores, regiones y beneficiarios.</a:t>
            </a:r>
          </a:p>
          <a:p>
            <a:pPr marL="0" indent="14288"/>
            <a:r>
              <a:rPr lang="es-ES_tradnl" altLang="es-ES" sz="2000" smtClean="0"/>
              <a:t> Se ha considerado como un aspecto prioritario: Fundamental </a:t>
            </a:r>
            <a:r>
              <a:rPr lang="es-ES_tradnl" altLang="es-ES" sz="2000" b="1" smtClean="0"/>
              <a:t>EVITAR TASA PLANA</a:t>
            </a:r>
            <a:endParaRPr lang="es-ES" altLang="es-ES" sz="1200" b="1" smtClean="0">
              <a:solidFill>
                <a:srgbClr val="FF0000"/>
              </a:solidFill>
              <a:ea typeface="MS Mincho"/>
              <a:cs typeface="Arial" charset="0"/>
            </a:endParaRPr>
          </a:p>
        </p:txBody>
      </p:sp>
      <p:sp>
        <p:nvSpPr>
          <p:cNvPr id="2" name="Título 1"/>
          <p:cNvSpPr>
            <a:spLocks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s-ES">
                <a:solidFill>
                  <a:schemeClr val="tx2"/>
                </a:solidFill>
              </a:rPr>
              <a:t>CONVERGENCIA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849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s-ES" sz="14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395288" y="2492375"/>
            <a:ext cx="83518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0" algn="l"/>
              </a:tabLst>
            </a:pPr>
            <a:r>
              <a:rPr lang="es-ES" altLang="es-ES" sz="2000">
                <a:solidFill>
                  <a:schemeClr val="tx1"/>
                </a:solidFill>
              </a:rPr>
              <a:t>- convergencia interna parcial (60% del nivel de 2019)</a:t>
            </a:r>
          </a:p>
          <a:p>
            <a:pPr>
              <a:spcBef>
                <a:spcPct val="50000"/>
              </a:spcBef>
              <a:tabLst>
                <a:tab pos="0" algn="l"/>
              </a:tabLst>
            </a:pPr>
            <a:r>
              <a:rPr lang="es-ES" altLang="es-ES" sz="2000">
                <a:solidFill>
                  <a:schemeClr val="tx1"/>
                </a:solidFill>
              </a:rPr>
              <a:t>- asegurar que todos los agricultores tengan un pago mínimo  por hectárea (“suelo”)</a:t>
            </a:r>
          </a:p>
          <a:p>
            <a:pPr>
              <a:spcBef>
                <a:spcPct val="50000"/>
              </a:spcBef>
              <a:tabLst>
                <a:tab pos="0" algn="l"/>
              </a:tabLst>
            </a:pPr>
            <a:r>
              <a:rPr lang="es-ES" altLang="es-ES" sz="2000">
                <a:solidFill>
                  <a:schemeClr val="tx1"/>
                </a:solidFill>
              </a:rPr>
              <a:t>- asegurar que haya un límite en la pérdidas de cada agricultor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700338" y="83661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POSICIÓN ESPAÑOLA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2627313" y="2095500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ACUERDO FINAL</a:t>
            </a: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1547813" y="4221163"/>
            <a:ext cx="5832475" cy="2447925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 sz="18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Line 26"/>
          <p:cNvSpPr>
            <a:spLocks noChangeShapeType="1"/>
          </p:cNvSpPr>
          <p:nvPr/>
        </p:nvSpPr>
        <p:spPr bwMode="auto">
          <a:xfrm>
            <a:off x="3059113" y="6597650"/>
            <a:ext cx="32416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609" name="Line 27"/>
          <p:cNvSpPr>
            <a:spLocks noChangeShapeType="1"/>
          </p:cNvSpPr>
          <p:nvPr/>
        </p:nvSpPr>
        <p:spPr bwMode="auto">
          <a:xfrm flipV="1">
            <a:off x="3059113" y="4437063"/>
            <a:ext cx="0" cy="2160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610" name="Line 28"/>
          <p:cNvSpPr>
            <a:spLocks noChangeShapeType="1"/>
          </p:cNvSpPr>
          <p:nvPr/>
        </p:nvSpPr>
        <p:spPr bwMode="auto">
          <a:xfrm>
            <a:off x="3059113" y="5661025"/>
            <a:ext cx="31686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611" name="Line 29"/>
          <p:cNvSpPr>
            <a:spLocks noChangeShapeType="1"/>
          </p:cNvSpPr>
          <p:nvPr/>
        </p:nvSpPr>
        <p:spPr bwMode="auto">
          <a:xfrm>
            <a:off x="3059113" y="5300663"/>
            <a:ext cx="31686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612" name="Line 30"/>
          <p:cNvSpPr>
            <a:spLocks noChangeShapeType="1"/>
          </p:cNvSpPr>
          <p:nvPr/>
        </p:nvSpPr>
        <p:spPr bwMode="auto">
          <a:xfrm>
            <a:off x="3059113" y="5084763"/>
            <a:ext cx="31686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6227763" y="5516563"/>
            <a:ext cx="935037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0">
                <a:solidFill>
                  <a:schemeClr val="tx1"/>
                </a:solidFill>
                <a:latin typeface="Cambria" pitchFamily="18" charset="0"/>
              </a:rPr>
              <a:t>60 %</a:t>
            </a:r>
          </a:p>
        </p:txBody>
      </p:sp>
      <p:sp>
        <p:nvSpPr>
          <p:cNvPr id="25614" name="Text Box 32"/>
          <p:cNvSpPr txBox="1">
            <a:spLocks noChangeArrowheads="1"/>
          </p:cNvSpPr>
          <p:nvPr/>
        </p:nvSpPr>
        <p:spPr bwMode="auto">
          <a:xfrm>
            <a:off x="6227763" y="5084763"/>
            <a:ext cx="935037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0">
                <a:solidFill>
                  <a:schemeClr val="tx1"/>
                </a:solidFill>
                <a:latin typeface="Cambria" pitchFamily="18" charset="0"/>
              </a:rPr>
              <a:t>90 %</a:t>
            </a:r>
          </a:p>
        </p:txBody>
      </p:sp>
      <p:sp>
        <p:nvSpPr>
          <p:cNvPr id="25615" name="Text Box 33"/>
          <p:cNvSpPr txBox="1">
            <a:spLocks noChangeArrowheads="1"/>
          </p:cNvSpPr>
          <p:nvPr/>
        </p:nvSpPr>
        <p:spPr bwMode="auto">
          <a:xfrm>
            <a:off x="1763713" y="4941888"/>
            <a:ext cx="935037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0">
                <a:solidFill>
                  <a:schemeClr val="tx1"/>
                </a:solidFill>
                <a:latin typeface="Cambria" pitchFamily="18" charset="0"/>
              </a:rPr>
              <a:t>Media</a:t>
            </a:r>
          </a:p>
        </p:txBody>
      </p:sp>
      <p:sp>
        <p:nvSpPr>
          <p:cNvPr id="25616" name="AutoShape 34"/>
          <p:cNvSpPr>
            <a:spLocks noChangeArrowheads="1"/>
          </p:cNvSpPr>
          <p:nvPr/>
        </p:nvSpPr>
        <p:spPr bwMode="auto">
          <a:xfrm>
            <a:off x="3348038" y="5661025"/>
            <a:ext cx="576262" cy="936625"/>
          </a:xfrm>
          <a:prstGeom prst="upArrow">
            <a:avLst>
              <a:gd name="adj1" fmla="val 36093"/>
              <a:gd name="adj2" fmla="val 870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800" b="0">
              <a:solidFill>
                <a:schemeClr val="tx1"/>
              </a:solidFill>
            </a:endParaRPr>
          </a:p>
        </p:txBody>
      </p:sp>
      <p:sp>
        <p:nvSpPr>
          <p:cNvPr id="25617" name="Text Box 35"/>
          <p:cNvSpPr txBox="1">
            <a:spLocks noChangeArrowheads="1"/>
          </p:cNvSpPr>
          <p:nvPr/>
        </p:nvSpPr>
        <p:spPr bwMode="auto">
          <a:xfrm>
            <a:off x="4067175" y="58769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0">
                <a:solidFill>
                  <a:schemeClr val="accent2"/>
                </a:solidFill>
                <a:latin typeface="Cambria" pitchFamily="18" charset="0"/>
              </a:rPr>
              <a:t>60 %</a:t>
            </a:r>
          </a:p>
        </p:txBody>
      </p:sp>
      <p:sp>
        <p:nvSpPr>
          <p:cNvPr id="25618" name="AutoShape 36"/>
          <p:cNvSpPr>
            <a:spLocks noChangeArrowheads="1"/>
          </p:cNvSpPr>
          <p:nvPr/>
        </p:nvSpPr>
        <p:spPr bwMode="auto">
          <a:xfrm>
            <a:off x="3779838" y="5300663"/>
            <a:ext cx="360362" cy="360362"/>
          </a:xfrm>
          <a:prstGeom prst="upArrow">
            <a:avLst>
              <a:gd name="adj1" fmla="val 36093"/>
              <a:gd name="adj2" fmla="val 53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800" b="0">
              <a:solidFill>
                <a:schemeClr val="tx1"/>
              </a:solidFill>
            </a:endParaRPr>
          </a:p>
        </p:txBody>
      </p:sp>
      <p:sp>
        <p:nvSpPr>
          <p:cNvPr id="25619" name="Text Box 37"/>
          <p:cNvSpPr txBox="1">
            <a:spLocks noChangeArrowheads="1"/>
          </p:cNvSpPr>
          <p:nvPr/>
        </p:nvSpPr>
        <p:spPr bwMode="auto">
          <a:xfrm>
            <a:off x="4356100" y="53006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0">
                <a:solidFill>
                  <a:schemeClr val="accent2"/>
                </a:solidFill>
                <a:latin typeface="Cambria" pitchFamily="18" charset="0"/>
              </a:rPr>
              <a:t>1/3 dif 90 %</a:t>
            </a:r>
          </a:p>
        </p:txBody>
      </p:sp>
      <p:sp>
        <p:nvSpPr>
          <p:cNvPr id="25620" name="AutoShape 38"/>
          <p:cNvSpPr>
            <a:spLocks noChangeArrowheads="1"/>
          </p:cNvSpPr>
          <p:nvPr/>
        </p:nvSpPr>
        <p:spPr bwMode="auto">
          <a:xfrm>
            <a:off x="3348038" y="4292600"/>
            <a:ext cx="576262" cy="792163"/>
          </a:xfrm>
          <a:prstGeom prst="downArrow">
            <a:avLst>
              <a:gd name="adj1" fmla="val 50000"/>
              <a:gd name="adj2" fmla="val 3436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800" b="0">
              <a:solidFill>
                <a:schemeClr val="tx1"/>
              </a:solidFill>
            </a:endParaRPr>
          </a:p>
        </p:txBody>
      </p:sp>
      <p:sp>
        <p:nvSpPr>
          <p:cNvPr id="25621" name="Text Box 39"/>
          <p:cNvSpPr txBox="1">
            <a:spLocks noChangeArrowheads="1"/>
          </p:cNvSpPr>
          <p:nvPr/>
        </p:nvSpPr>
        <p:spPr bwMode="auto">
          <a:xfrm>
            <a:off x="3924300" y="42926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0">
                <a:solidFill>
                  <a:schemeClr val="accent2"/>
                </a:solidFill>
                <a:latin typeface="Cambria" pitchFamily="18" charset="0"/>
              </a:rPr>
              <a:t>Máx 30 %</a:t>
            </a:r>
          </a:p>
        </p:txBody>
      </p:sp>
      <p:sp>
        <p:nvSpPr>
          <p:cNvPr id="25622" name="Line 40"/>
          <p:cNvSpPr>
            <a:spLocks noChangeShapeType="1"/>
          </p:cNvSpPr>
          <p:nvPr/>
        </p:nvSpPr>
        <p:spPr bwMode="auto">
          <a:xfrm>
            <a:off x="2700338" y="50847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4463"/>
            <a:ext cx="8229600" cy="2735262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2500" smtClean="0"/>
              <a:t>UE:</a:t>
            </a:r>
          </a:p>
          <a:p>
            <a:pPr lvl="1">
              <a:lnSpc>
                <a:spcPct val="80000"/>
              </a:lnSpc>
            </a:pPr>
            <a:r>
              <a:rPr lang="es-ES" altLang="es-ES" sz="2500" smtClean="0"/>
              <a:t>Posición común en el </a:t>
            </a:r>
            <a:r>
              <a:rPr lang="es-ES" altLang="es-ES" sz="2500" b="1" smtClean="0"/>
              <a:t>Consejo acordada </a:t>
            </a:r>
            <a:r>
              <a:rPr lang="es-ES" altLang="es-ES" sz="2500" smtClean="0"/>
              <a:t>en marzo (todos los EEMM menos Eslovenia y Eslovaquia) </a:t>
            </a:r>
          </a:p>
          <a:p>
            <a:pPr lvl="1">
              <a:lnSpc>
                <a:spcPct val="80000"/>
              </a:lnSpc>
            </a:pPr>
            <a:r>
              <a:rPr lang="es-ES" altLang="es-ES" sz="2500" smtClean="0"/>
              <a:t>Acuerdo político </a:t>
            </a:r>
            <a:r>
              <a:rPr lang="es-ES" altLang="es-ES" sz="2500" b="1" smtClean="0"/>
              <a:t>interinstitucional </a:t>
            </a:r>
            <a:r>
              <a:rPr lang="es-ES" altLang="es-ES" sz="2500" smtClean="0"/>
              <a:t>(Consejo-Parlamento-Comisión) el 24 y 25 de junio</a:t>
            </a:r>
          </a:p>
          <a:p>
            <a:pPr lvl="1">
              <a:lnSpc>
                <a:spcPct val="80000"/>
              </a:lnSpc>
            </a:pPr>
            <a:r>
              <a:rPr lang="es-ES" altLang="es-ES" sz="2500" smtClean="0"/>
              <a:t>Publicación de los Reglamentos: finales 2013</a:t>
            </a:r>
          </a:p>
          <a:p>
            <a:pPr lvl="1">
              <a:lnSpc>
                <a:spcPct val="80000"/>
              </a:lnSpc>
            </a:pPr>
            <a:r>
              <a:rPr lang="es-ES" altLang="es-ES" sz="2500" b="1" smtClean="0"/>
              <a:t>Entrada en vigor</a:t>
            </a:r>
            <a:r>
              <a:rPr lang="es-ES" altLang="es-ES" sz="2500" smtClean="0"/>
              <a:t> prevista: 2015 (pagos)</a:t>
            </a:r>
            <a:endParaRPr lang="es-ES_tradnl" altLang="es-ES" sz="2500" smtClean="0"/>
          </a:p>
        </p:txBody>
      </p:sp>
      <p:sp>
        <p:nvSpPr>
          <p:cNvPr id="7170" name="Rectangle 39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folHlink">
              <a:alpha val="65097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800">
                <a:solidFill>
                  <a:schemeClr val="tx2"/>
                </a:solidFill>
              </a:rPr>
              <a:t>Calendario de la Reforma: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4365625"/>
            <a:ext cx="82296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" altLang="es-ES" sz="2500" b="0">
                <a:solidFill>
                  <a:schemeClr val="tx1"/>
                </a:solidFill>
              </a:rPr>
              <a:t>España: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s-ES" altLang="es-ES" sz="2500" b="0">
                <a:solidFill>
                  <a:schemeClr val="tx1"/>
                </a:solidFill>
              </a:rPr>
              <a:t>Acuerdos en </a:t>
            </a:r>
            <a:r>
              <a:rPr lang="es-ES" altLang="es-ES" sz="2500">
                <a:solidFill>
                  <a:schemeClr val="tx1"/>
                </a:solidFill>
              </a:rPr>
              <a:t>Conferencia Sectorial</a:t>
            </a:r>
            <a:r>
              <a:rPr lang="es-ES" altLang="es-ES" sz="2500" b="0">
                <a:solidFill>
                  <a:schemeClr val="tx1"/>
                </a:solidFill>
              </a:rPr>
              <a:t> el 25 de julio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s-ES" altLang="es-ES" sz="2500" b="0">
                <a:solidFill>
                  <a:schemeClr val="tx1"/>
                </a:solidFill>
              </a:rPr>
              <a:t>Comienzo de </a:t>
            </a:r>
            <a:r>
              <a:rPr lang="es-ES" altLang="es-ES" sz="2500">
                <a:solidFill>
                  <a:schemeClr val="tx1"/>
                </a:solidFill>
              </a:rPr>
              <a:t>grupos de trabajo</a:t>
            </a:r>
            <a:r>
              <a:rPr lang="es-ES" altLang="es-ES" sz="2500" b="0">
                <a:solidFill>
                  <a:schemeClr val="tx1"/>
                </a:solidFill>
              </a:rPr>
              <a:t> técnicos y de alto nivel en septiembre 2013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s-ES_tradnl" altLang="es-ES" sz="2500" b="0">
                <a:solidFill>
                  <a:schemeClr val="tx1"/>
                </a:solidFill>
              </a:rPr>
              <a:t>Desarrollo de los trabajos hasta marzo 2014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s-ES" altLang="es-ES" sz="25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547813" y="1404938"/>
            <a:ext cx="5688012" cy="3032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9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PAGO VERDE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solidFill>
                  <a:schemeClr val="tx1"/>
                </a:solidFill>
              </a:rPr>
              <a:t>PAGOS DIRECTOS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0" y="1325563"/>
            <a:ext cx="2268538" cy="1557337"/>
            <a:chOff x="0" y="0"/>
            <a:chExt cx="1429" cy="981"/>
          </a:xfrm>
        </p:grpSpPr>
        <p:sp>
          <p:nvSpPr>
            <p:cNvPr id="27665" name="AutoShape 3" descr="ue"/>
            <p:cNvSpPr>
              <a:spLocks noChangeArrowheads="1"/>
            </p:cNvSpPr>
            <p:nvPr/>
          </p:nvSpPr>
          <p:spPr bwMode="auto">
            <a:xfrm>
              <a:off x="0" y="0"/>
              <a:ext cx="1429" cy="981"/>
            </a:xfrm>
            <a:prstGeom prst="cube">
              <a:avLst>
                <a:gd name="adj" fmla="val 23417"/>
              </a:avLst>
            </a:prstGeom>
            <a:blipFill dpi="0" rotWithShape="1">
              <a:blip r:embed="rId3">
                <a:alphaModFix amt="43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GB" altLang="es-ES" sz="1400" b="0">
                <a:solidFill>
                  <a:schemeClr val="tx1"/>
                </a:solidFill>
              </a:endParaRPr>
            </a:p>
          </p:txBody>
        </p:sp>
        <p:sp>
          <p:nvSpPr>
            <p:cNvPr id="27666" name="Text Box 4"/>
            <p:cNvSpPr txBox="1">
              <a:spLocks noChangeArrowheads="1"/>
            </p:cNvSpPr>
            <p:nvPr/>
          </p:nvSpPr>
          <p:spPr bwMode="auto">
            <a:xfrm>
              <a:off x="51" y="297"/>
              <a:ext cx="1084" cy="524"/>
            </a:xfrm>
            <a:prstGeom prst="rect">
              <a:avLst/>
            </a:prstGeom>
            <a:solidFill>
              <a:srgbClr val="FFFF99">
                <a:alpha val="41176"/>
              </a:srgbClr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2400">
                  <a:solidFill>
                    <a:schemeClr val="tx1"/>
                  </a:solidFill>
                </a:rPr>
                <a:t>PAGO VERDE</a:t>
              </a:r>
            </a:p>
          </p:txBody>
        </p:sp>
      </p:grpSp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0" y="128588"/>
            <a:ext cx="2268538" cy="1557337"/>
            <a:chOff x="0" y="0"/>
            <a:chExt cx="1429" cy="981"/>
          </a:xfrm>
        </p:grpSpPr>
        <p:sp>
          <p:nvSpPr>
            <p:cNvPr id="27663" name="AutoShape 6" descr="ue"/>
            <p:cNvSpPr>
              <a:spLocks noChangeArrowheads="1"/>
            </p:cNvSpPr>
            <p:nvPr/>
          </p:nvSpPr>
          <p:spPr bwMode="auto">
            <a:xfrm>
              <a:off x="0" y="0"/>
              <a:ext cx="1429" cy="981"/>
            </a:xfrm>
            <a:prstGeom prst="cube">
              <a:avLst>
                <a:gd name="adj" fmla="val 23417"/>
              </a:avLst>
            </a:prstGeom>
            <a:blipFill dpi="0" rotWithShape="1">
              <a:blip r:embed="rId3">
                <a:alphaModFix amt="43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GB" altLang="es-ES" sz="1400" b="0">
                <a:solidFill>
                  <a:schemeClr val="tx1"/>
                </a:solidFill>
              </a:endParaRPr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51" y="297"/>
              <a:ext cx="1084" cy="524"/>
            </a:xfrm>
            <a:prstGeom prst="rect">
              <a:avLst/>
            </a:prstGeom>
            <a:solidFill>
              <a:srgbClr val="FFFF99">
                <a:alpha val="41176"/>
              </a:srgbClr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2400">
                  <a:solidFill>
                    <a:schemeClr val="tx1"/>
                  </a:solidFill>
                </a:rPr>
                <a:t>PAGO BÁSICO</a:t>
              </a:r>
            </a:p>
          </p:txBody>
        </p:sp>
      </p:grp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2484438" y="795338"/>
            <a:ext cx="6659562" cy="1079500"/>
          </a:xfrm>
          <a:prstGeom prst="rect">
            <a:avLst/>
          </a:prstGeom>
          <a:solidFill>
            <a:srgbClr val="CCFFCC">
              <a:alpha val="41176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>
                <a:solidFill>
                  <a:schemeClr val="tx1"/>
                </a:solidFill>
              </a:rPr>
              <a:t>30% DEL LIMITE NACIONAL</a:t>
            </a:r>
          </a:p>
          <a:p>
            <a:pPr algn="ctr">
              <a:spcBef>
                <a:spcPct val="50000"/>
              </a:spcBef>
            </a:pPr>
            <a:r>
              <a:rPr lang="es-ES" altLang="es-ES" sz="2400">
                <a:solidFill>
                  <a:schemeClr val="tx1"/>
                </a:solidFill>
              </a:rPr>
              <a:t>Para agricultores con derecho al pago base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3679825" y="1947863"/>
            <a:ext cx="4103688" cy="53181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>
                <a:solidFill>
                  <a:schemeClr val="tx1"/>
                </a:solidFill>
              </a:rPr>
              <a:t>OBLIGATORIO</a:t>
            </a:r>
            <a:endParaRPr lang="es-ES" altLang="es-ES" sz="2400">
              <a:solidFill>
                <a:schemeClr val="tx1"/>
              </a:solidFill>
            </a:endParaRPr>
          </a:p>
        </p:txBody>
      </p:sp>
      <p:pic>
        <p:nvPicPr>
          <p:cNvPr id="27653" name="Picture 11" descr="ANd9GcRh3CMh37MbbzjhYdVwoYXkBm6d2htx1dUcX6ZYep-xx7gY9sy2z9oKv-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157788"/>
            <a:ext cx="1657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ANd9GcTwntnWXMHrtVhyYxTQN4CURJDJppIBJeDdwAExGirFcekGpEjoHZeAKs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6375" y="5908675"/>
            <a:ext cx="10890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4716463" y="6165850"/>
            <a:ext cx="1368425" cy="406400"/>
          </a:xfrm>
          <a:prstGeom prst="rect">
            <a:avLst/>
          </a:prstGeom>
          <a:solidFill>
            <a:srgbClr val="CCFFCC">
              <a:alpha val="4117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EXENTA</a:t>
            </a:r>
          </a:p>
        </p:txBody>
      </p:sp>
      <p:sp>
        <p:nvSpPr>
          <p:cNvPr id="27656" name="AutoShape 15"/>
          <p:cNvSpPr>
            <a:spLocks noChangeArrowheads="1"/>
          </p:cNvSpPr>
          <p:nvPr/>
        </p:nvSpPr>
        <p:spPr bwMode="auto">
          <a:xfrm>
            <a:off x="3995738" y="5929313"/>
            <a:ext cx="649287" cy="733425"/>
          </a:xfrm>
          <a:prstGeom prst="rightArrow">
            <a:avLst>
              <a:gd name="adj1" fmla="val 53481"/>
              <a:gd name="adj2" fmla="val 38815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GB" altLang="es-ES" sz="1400" b="0">
              <a:solidFill>
                <a:schemeClr val="tx1"/>
              </a:solidFill>
            </a:endParaRPr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727075" y="2882900"/>
            <a:ext cx="3960813" cy="1657350"/>
          </a:xfrm>
          <a:prstGeom prst="rect">
            <a:avLst/>
          </a:prstGeom>
          <a:solidFill>
            <a:srgbClr val="99CCFF">
              <a:alpha val="41176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>
                <a:solidFill>
                  <a:schemeClr val="tx1"/>
                </a:solidFill>
              </a:rPr>
              <a:t>DIVERSIFICACIÓN DE CULTIVOS (SI más de 10 ha):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s-ES" altLang="es-ES" sz="1400">
                <a:solidFill>
                  <a:schemeClr val="tx1"/>
                </a:solidFill>
              </a:rPr>
              <a:t>Al menos dos cultivos diferentes entre 10 y 30 Ha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s-ES" altLang="es-ES" sz="1400">
                <a:solidFill>
                  <a:schemeClr val="tx1"/>
                </a:solidFill>
              </a:rPr>
              <a:t>Al menos tres cultivos diferentes a partir de 30 Ha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4759325" y="2595563"/>
            <a:ext cx="4176713" cy="1204912"/>
          </a:xfrm>
          <a:prstGeom prst="rect">
            <a:avLst/>
          </a:prstGeom>
          <a:solidFill>
            <a:srgbClr val="FFFF99">
              <a:alpha val="72156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>
                <a:solidFill>
                  <a:schemeClr val="tx1"/>
                </a:solidFill>
              </a:rPr>
              <a:t>CONSERVACIÓN DE PASTOS PERMANENTES: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s-ES" altLang="es-ES" sz="1600" u="sng">
                <a:solidFill>
                  <a:schemeClr val="tx1"/>
                </a:solidFill>
              </a:rPr>
              <a:t>Área de referencia de pastos permanentes nacional o regional</a:t>
            </a:r>
            <a:endParaRPr lang="es-ES" altLang="es-ES" sz="1400" b="0">
              <a:solidFill>
                <a:schemeClr val="tx1"/>
              </a:solidFill>
            </a:endParaRPr>
          </a:p>
        </p:txBody>
      </p:sp>
      <p:sp>
        <p:nvSpPr>
          <p:cNvPr id="27659" name="Text Box 19"/>
          <p:cNvSpPr txBox="1">
            <a:spLocks noChangeArrowheads="1"/>
          </p:cNvSpPr>
          <p:nvPr/>
        </p:nvSpPr>
        <p:spPr bwMode="auto">
          <a:xfrm>
            <a:off x="2239963" y="4540250"/>
            <a:ext cx="5761037" cy="1230313"/>
          </a:xfrm>
          <a:prstGeom prst="rect">
            <a:avLst/>
          </a:prstGeom>
          <a:solidFill>
            <a:srgbClr val="FF9900">
              <a:alpha val="41176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>
                <a:solidFill>
                  <a:schemeClr val="tx1"/>
                </a:solidFill>
              </a:rPr>
              <a:t>ÁREAS INTERÉS ECOLÓGICO (EFAs): </a:t>
            </a:r>
          </a:p>
          <a:p>
            <a:pPr>
              <a:spcBef>
                <a:spcPct val="50000"/>
              </a:spcBef>
            </a:pPr>
            <a:r>
              <a:rPr lang="es-ES" altLang="es-ES" sz="1400">
                <a:solidFill>
                  <a:schemeClr val="tx1"/>
                </a:solidFill>
              </a:rPr>
              <a:t>- </a:t>
            </a:r>
            <a:r>
              <a:rPr lang="es-ES" altLang="es-ES" sz="1400" u="sng">
                <a:solidFill>
                  <a:schemeClr val="tx1"/>
                </a:solidFill>
              </a:rPr>
              <a:t>Excluidos pastos permanentes</a:t>
            </a:r>
          </a:p>
          <a:p>
            <a:pPr>
              <a:spcBef>
                <a:spcPct val="50000"/>
              </a:spcBef>
            </a:pPr>
            <a:r>
              <a:rPr lang="es-ES" altLang="es-ES" sz="1400">
                <a:solidFill>
                  <a:schemeClr val="tx1"/>
                </a:solidFill>
              </a:rPr>
              <a:t>- Al menos 5% de las tierras de cultivos para propósitos ecológicos</a:t>
            </a:r>
          </a:p>
        </p:txBody>
      </p:sp>
      <p:sp>
        <p:nvSpPr>
          <p:cNvPr id="27660" name="Text Box 18"/>
          <p:cNvSpPr txBox="1">
            <a:spLocks noChangeArrowheads="1"/>
          </p:cNvSpPr>
          <p:nvPr/>
        </p:nvSpPr>
        <p:spPr bwMode="auto">
          <a:xfrm>
            <a:off x="323850" y="5403850"/>
            <a:ext cx="14398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/>
              <a:t>Aplicar prácticas si es compatible</a:t>
            </a:r>
          </a:p>
        </p:txBody>
      </p:sp>
      <p:sp>
        <p:nvSpPr>
          <p:cNvPr id="27661" name="Oval 19"/>
          <p:cNvSpPr>
            <a:spLocks noChangeArrowheads="1"/>
          </p:cNvSpPr>
          <p:nvPr/>
        </p:nvSpPr>
        <p:spPr bwMode="auto">
          <a:xfrm>
            <a:off x="250825" y="1628775"/>
            <a:ext cx="1439863" cy="115252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s-ES"/>
          </a:p>
        </p:txBody>
      </p:sp>
      <p:sp>
        <p:nvSpPr>
          <p:cNvPr id="27662" name="Text Box 29"/>
          <p:cNvSpPr txBox="1">
            <a:spLocks noChangeArrowheads="1"/>
          </p:cNvSpPr>
          <p:nvPr/>
        </p:nvSpPr>
        <p:spPr bwMode="auto">
          <a:xfrm>
            <a:off x="2411413" y="0"/>
            <a:ext cx="6732587" cy="641350"/>
          </a:xfrm>
          <a:prstGeom prst="rect">
            <a:avLst/>
          </a:prstGeom>
          <a:solidFill>
            <a:schemeClr val="folHlink">
              <a:alpha val="4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>
                <a:solidFill>
                  <a:schemeClr val="tx1"/>
                </a:solidFill>
              </a:rPr>
              <a:t>PAGO PARA PRÁCTICAS AGRÍCOLAS BENEFICIOSAS PARA EL MEDIO AMBIENTE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36838"/>
            <a:ext cx="8786812" cy="2447925"/>
          </a:xfrm>
          <a:noFill/>
          <a:ln>
            <a:noFill/>
          </a:ln>
        </p:spPr>
        <p:txBody>
          <a:bodyPr/>
          <a:lstStyle/>
          <a:p>
            <a:pPr marL="87313" indent="0" algn="just">
              <a:lnSpc>
                <a:spcPct val="80000"/>
              </a:lnSpc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 Greening obligatorio  </a:t>
            </a:r>
          </a:p>
          <a:p>
            <a:pPr marL="87313" indent="0" algn="just">
              <a:lnSpc>
                <a:spcPct val="80000"/>
              </a:lnSpc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 Sobre todas las hectáreas declaradas</a:t>
            </a:r>
          </a:p>
          <a:p>
            <a:pPr marL="87313" indent="0" algn="just">
              <a:lnSpc>
                <a:spcPct val="80000"/>
              </a:lnSpc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 Pago individual, como porcentaje del pago recibido (30%)</a:t>
            </a:r>
          </a:p>
          <a:p>
            <a:pPr marL="87313" indent="0" algn="just">
              <a:lnSpc>
                <a:spcPct val="80000"/>
              </a:lnSpc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 Sanciones disuasorias aunque limitadas</a:t>
            </a:r>
          </a:p>
          <a:p>
            <a:pPr marL="87313" indent="0">
              <a:lnSpc>
                <a:spcPct val="80000"/>
              </a:lnSpc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 Se han introducido medidas equivalentes (compromisos agroambientales y climáticos de desarrollo rural y en sistemas de diversificación ambiental)</a:t>
            </a:r>
          </a:p>
          <a:p>
            <a:pPr marL="87313" indent="0">
              <a:lnSpc>
                <a:spcPct val="80000"/>
              </a:lnSpc>
              <a:tabLst>
                <a:tab pos="0" algn="l"/>
              </a:tabLst>
            </a:pPr>
            <a:endParaRPr lang="es-ES" altLang="es-ES" sz="2000" smtClean="0">
              <a:solidFill>
                <a:srgbClr val="000000"/>
              </a:solidFill>
              <a:ea typeface="MS Mincho"/>
              <a:cs typeface="Arial" charset="0"/>
            </a:endParaRPr>
          </a:p>
          <a:p>
            <a:pPr marL="87313" indent="0" algn="just">
              <a:lnSpc>
                <a:spcPct val="80000"/>
              </a:lnSpc>
              <a:buFontTx/>
              <a:buNone/>
              <a:tabLst>
                <a:tab pos="0" algn="l"/>
              </a:tabLst>
            </a:pPr>
            <a:r>
              <a:rPr lang="es-ES" altLang="es-ES" sz="2000" u="sng" smtClean="0">
                <a:solidFill>
                  <a:srgbClr val="000000"/>
                </a:solidFill>
                <a:ea typeface="MS Mincho"/>
                <a:cs typeface="Arial" charset="0"/>
              </a:rPr>
              <a:t>PASTOS PERMANENTES</a:t>
            </a: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:</a:t>
            </a:r>
          </a:p>
          <a:p>
            <a:pPr marL="87313" indent="0" algn="just">
              <a:lnSpc>
                <a:spcPct val="80000"/>
              </a:lnSpc>
              <a:buFontTx/>
              <a:buNone/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■ Explotaciones con más del 75% de pastos o cultivos forrajeros, verdes “per sé” (si el resto de la explotación tiene menos de 30 ha)</a:t>
            </a:r>
          </a:p>
          <a:p>
            <a:pPr marL="87313" indent="0">
              <a:lnSpc>
                <a:spcPct val="80000"/>
              </a:lnSpc>
              <a:buFontTx/>
              <a:buNone/>
              <a:tabLst>
                <a:tab pos="0" algn="l"/>
              </a:tabLst>
            </a:pPr>
            <a:r>
              <a:rPr lang="es-ES" altLang="es-ES" sz="2000" smtClean="0">
                <a:solidFill>
                  <a:srgbClr val="000000"/>
                </a:solidFill>
                <a:ea typeface="MS Mincho"/>
                <a:cs typeface="Arial" charset="0"/>
              </a:rPr>
              <a:t>■ Mantenimiento regional/nacional (ratio pastos permanentes/superficie agraria total) </a:t>
            </a:r>
          </a:p>
          <a:p>
            <a:pPr marL="87313" indent="0" algn="just">
              <a:lnSpc>
                <a:spcPct val="80000"/>
              </a:lnSpc>
              <a:buFontTx/>
              <a:buNone/>
              <a:tabLst>
                <a:tab pos="0" algn="l"/>
              </a:tabLst>
            </a:pPr>
            <a:endParaRPr lang="es-ES" altLang="es-ES" sz="2000" smtClean="0">
              <a:solidFill>
                <a:srgbClr val="FF0000"/>
              </a:solidFill>
              <a:ea typeface="MS Mincho"/>
              <a:cs typeface="Arial" charset="0"/>
            </a:endParaRPr>
          </a:p>
        </p:txBody>
      </p:sp>
      <p:sp>
        <p:nvSpPr>
          <p:cNvPr id="2" name="Título 1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s-ES">
                <a:solidFill>
                  <a:schemeClr val="tx2"/>
                </a:solidFill>
              </a:rPr>
              <a:t>GREENING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627313" y="9810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POSICIÓN ESPAÑOLA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8353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Flexibilizar el cumplimiento del greening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Aplicación individual para evitar el efecto de tasa plana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2484438" y="22764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ACUERDO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68313" y="1404938"/>
            <a:ext cx="8064500" cy="3032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9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PAGOS ACOPLADOS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solidFill>
                  <a:schemeClr val="tx1"/>
                </a:solidFill>
              </a:rPr>
              <a:t>PAGOS DIRECTOS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00CCFF">
              <a:alpha val="6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s-ES" sz="2400">
                <a:solidFill>
                  <a:schemeClr val="tx2"/>
                </a:solidFill>
              </a:rPr>
              <a:t>AYUDA ACOPLADA</a:t>
            </a:r>
          </a:p>
        </p:txBody>
      </p:sp>
      <p:sp>
        <p:nvSpPr>
          <p:cNvPr id="31746" name="Text Box 19"/>
          <p:cNvSpPr txBox="1">
            <a:spLocks noChangeArrowheads="1"/>
          </p:cNvSpPr>
          <p:nvPr/>
        </p:nvSpPr>
        <p:spPr bwMode="auto">
          <a:xfrm>
            <a:off x="2820988" y="5876925"/>
            <a:ext cx="6715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GB" altLang="es-ES"/>
          </a:p>
        </p:txBody>
      </p:sp>
      <p:sp>
        <p:nvSpPr>
          <p:cNvPr id="31747" name="Text Box 23"/>
          <p:cNvSpPr txBox="1">
            <a:spLocks noChangeArrowheads="1"/>
          </p:cNvSpPr>
          <p:nvPr/>
        </p:nvSpPr>
        <p:spPr bwMode="auto">
          <a:xfrm>
            <a:off x="2627313" y="9810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POSICIÓN ESPAÑOLA</a:t>
            </a:r>
          </a:p>
        </p:txBody>
      </p:sp>
      <p:sp>
        <p:nvSpPr>
          <p:cNvPr id="31748" name="Text Box 24"/>
          <p:cNvSpPr txBox="1">
            <a:spLocks noChangeArrowheads="1"/>
          </p:cNvSpPr>
          <p:nvPr/>
        </p:nvSpPr>
        <p:spPr bwMode="auto">
          <a:xfrm>
            <a:off x="539750" y="1557338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Dotar a los pagos acoplados de un presupuesto suficiente para cubrir las necesidades de los sectores que no encajan en la reforma</a:t>
            </a:r>
          </a:p>
        </p:txBody>
      </p:sp>
      <p:sp>
        <p:nvSpPr>
          <p:cNvPr id="31749" name="Text Box 25"/>
          <p:cNvSpPr txBox="1">
            <a:spLocks noChangeArrowheads="1"/>
          </p:cNvSpPr>
          <p:nvPr/>
        </p:nvSpPr>
        <p:spPr bwMode="auto">
          <a:xfrm>
            <a:off x="2484438" y="245586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ACUERDO FINAL</a:t>
            </a:r>
          </a:p>
        </p:txBody>
      </p:sp>
      <p:sp>
        <p:nvSpPr>
          <p:cNvPr id="31750" name="Text Box 26"/>
          <p:cNvSpPr txBox="1">
            <a:spLocks noChangeArrowheads="1"/>
          </p:cNvSpPr>
          <p:nvPr/>
        </p:nvSpPr>
        <p:spPr bwMode="auto">
          <a:xfrm>
            <a:off x="611188" y="2997200"/>
            <a:ext cx="82089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Incremento del porcentaje de fondos al 13% sin autorización por parte de la Comisión + 2% cultivos proteicos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Previa autorización se puede incrementar por encima del 13%</a:t>
            </a:r>
          </a:p>
        </p:txBody>
      </p:sp>
      <p:sp>
        <p:nvSpPr>
          <p:cNvPr id="31751" name="Text Box 27"/>
          <p:cNvSpPr txBox="1">
            <a:spLocks noChangeArrowheads="1"/>
          </p:cNvSpPr>
          <p:nvPr/>
        </p:nvSpPr>
        <p:spPr bwMode="auto">
          <a:xfrm>
            <a:off x="2268538" y="4365625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/>
              <a:t>ACUERDO CONFERENCIA SECTORIAL</a:t>
            </a:r>
          </a:p>
        </p:txBody>
      </p:sp>
      <p:sp>
        <p:nvSpPr>
          <p:cNvPr id="31752" name="Text Box 28"/>
          <p:cNvSpPr txBox="1">
            <a:spLocks noChangeArrowheads="1"/>
          </p:cNvSpPr>
          <p:nvPr/>
        </p:nvSpPr>
        <p:spPr bwMode="auto">
          <a:xfrm>
            <a:off x="611188" y="4797425"/>
            <a:ext cx="82819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Deberá utilizarse el porcentaje máximo del 15%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Consideración prioritaria sectores ganaderos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Grupo de alto nivel para estudiar especificidades y problemática de cada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400">
                <a:solidFill>
                  <a:schemeClr val="tx2"/>
                </a:solidFill>
              </a:rPr>
              <a:t>Cuestiones específicas en ganadería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860425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>
                <a:solidFill>
                  <a:srgbClr val="CC3300"/>
                </a:solidFill>
              </a:rPr>
              <a:t>PROBLEMÁTICA:</a:t>
            </a:r>
            <a:r>
              <a:rPr lang="es-ES" altLang="es-E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400" u="sng">
                <a:solidFill>
                  <a:schemeClr val="tx1"/>
                </a:solidFill>
              </a:rPr>
              <a:t>Sector lácteo, ovino y caprino (especialmente leche), sector cebo</a:t>
            </a:r>
            <a:r>
              <a:rPr lang="es-ES" altLang="es-ES" sz="2400">
                <a:solidFill>
                  <a:schemeClr val="tx1"/>
                </a:solidFill>
              </a:rPr>
              <a:t>: limitada o nula disponibilidad de la superficie (en ocasiones en pastos comunales),  elevados importes por derechos de PU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400" u="sng">
                <a:solidFill>
                  <a:schemeClr val="tx1"/>
                </a:solidFill>
              </a:rPr>
              <a:t>Vaca nodriza</a:t>
            </a:r>
            <a:r>
              <a:rPr lang="es-ES" altLang="es-ES" sz="2400">
                <a:solidFill>
                  <a:schemeClr val="tx1"/>
                </a:solidFill>
              </a:rPr>
              <a:t>: posibilidad de integrar todos o parte de los importes de la PVN en el régimen de pago básico </a:t>
            </a:r>
          </a:p>
          <a:p>
            <a:pPr>
              <a:spcBef>
                <a:spcPct val="50000"/>
              </a:spcBef>
            </a:pPr>
            <a:r>
              <a:rPr lang="es-ES" altLang="es-ES" sz="2400">
                <a:solidFill>
                  <a:srgbClr val="CC3300"/>
                </a:solidFill>
              </a:rPr>
              <a:t>HERRAMIENTAS: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400">
                <a:solidFill>
                  <a:schemeClr val="tx1"/>
                </a:solidFill>
              </a:rPr>
              <a:t> Asignación de pastos sólo a ganaderos con REGA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400">
                <a:solidFill>
                  <a:schemeClr val="tx1"/>
                </a:solidFill>
              </a:rPr>
              <a:t>Ganaderos prioritarios en pagos acoplados: a sectores vulnerables, con derechos especiales y/o normalizados.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400">
                <a:solidFill>
                  <a:schemeClr val="tx1"/>
                </a:solidFill>
              </a:rPr>
              <a:t>Adecuada regionalización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400">
                <a:solidFill>
                  <a:schemeClr val="tx1"/>
                </a:solidFill>
              </a:rPr>
              <a:t>Limitación de superficie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altLang="es-E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68313" y="1404938"/>
            <a:ext cx="8064500" cy="3032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9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RESTO PAGOS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solidFill>
                  <a:schemeClr val="tx1"/>
                </a:solidFill>
              </a:rPr>
              <a:t>PAGOS DIRECTOS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842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ACUERDOS CONFERENCIA SECTORIAL</a:t>
            </a: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8496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400">
                <a:solidFill>
                  <a:schemeClr val="tx1"/>
                </a:solidFill>
              </a:rPr>
              <a:t> AYUDA A JOVENES AGRICULTORES</a:t>
            </a:r>
            <a:r>
              <a:rPr lang="es-ES" altLang="es-ES" sz="2000">
                <a:solidFill>
                  <a:schemeClr val="tx1"/>
                </a:solidFill>
              </a:rPr>
              <a:t>: Se establecerá hasta un máximo del 2% del limite máximo nacional. Requisitos coherentes con segundo pilar</a:t>
            </a:r>
          </a:p>
          <a:p>
            <a:pPr>
              <a:spcBef>
                <a:spcPct val="50000"/>
              </a:spcBef>
            </a:pPr>
            <a:endParaRPr lang="es-ES" altLang="es-ES" sz="20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</a:t>
            </a:r>
            <a:r>
              <a:rPr lang="es-ES" altLang="es-ES" sz="2400">
                <a:solidFill>
                  <a:schemeClr val="tx1"/>
                </a:solidFill>
              </a:rPr>
              <a:t>AYUDAS A ZONAS CON LIMITACIONES NATURALES</a:t>
            </a:r>
            <a:r>
              <a:rPr lang="es-ES" altLang="es-ES" sz="2000">
                <a:solidFill>
                  <a:schemeClr val="tx1"/>
                </a:solidFill>
              </a:rPr>
              <a:t>: Se concederán en el marco del segundo pilar</a:t>
            </a:r>
          </a:p>
          <a:p>
            <a:pPr>
              <a:spcBef>
                <a:spcPct val="50000"/>
              </a:spcBef>
            </a:pPr>
            <a:endParaRPr lang="es-ES" altLang="es-ES" sz="20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>
                <a:solidFill>
                  <a:schemeClr val="tx1"/>
                </a:solidFill>
              </a:rPr>
              <a:t> </a:t>
            </a:r>
            <a:r>
              <a:rPr lang="es-ES" altLang="es-ES" sz="2400">
                <a:solidFill>
                  <a:schemeClr val="tx1"/>
                </a:solidFill>
              </a:rPr>
              <a:t>RÉGIMEN PEQUEÑOS AGRICULTORES</a:t>
            </a:r>
            <a:r>
              <a:rPr lang="es-ES" altLang="es-ES" sz="2000">
                <a:solidFill>
                  <a:schemeClr val="tx1"/>
                </a:solidFill>
              </a:rPr>
              <a:t>: Se aplicará automáticamente a todos los perceptores que reciban menos de 1.250€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476375" y="5734050"/>
            <a:ext cx="58324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800">
                <a:solidFill>
                  <a:schemeClr val="tx1"/>
                </a:solidFill>
              </a:rPr>
              <a:t>Se ha acordado no realizar trasvases entre pilares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611188" y="1052513"/>
            <a:ext cx="7921625" cy="44942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7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HERRAMIENTAS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altLang="es-ES" sz="7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altLang="es-ES" sz="7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MERCADO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solidFill>
                  <a:schemeClr val="tx1"/>
                </a:solidFill>
              </a:rPr>
              <a:t>OCM ÚNICA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>
                <a:solidFill>
                  <a:schemeClr val="tx2"/>
                </a:solidFill>
              </a:rPr>
              <a:t>Red de Seguridad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849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s-ES" sz="14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708275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/>
              <a:t>ALMACENAMIENTO PRIVADO: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68313" y="3357563"/>
            <a:ext cx="81359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 b="0">
                <a:solidFill>
                  <a:schemeClr val="tx1"/>
                </a:solidFill>
              </a:rPr>
              <a:t> La Comisión a la hora de desencadenar el almacenamiento privado, tendrá en cuenta la necesidad de responder a situaciones de mercado complicadas con un impacto negativo en los </a:t>
            </a:r>
            <a:r>
              <a:rPr lang="es-ES" altLang="es-ES" sz="2400" b="0" i="1" u="sng">
                <a:solidFill>
                  <a:schemeClr val="tx1"/>
                </a:solidFill>
              </a:rPr>
              <a:t>márgenes del productor</a:t>
            </a:r>
            <a:r>
              <a:rPr lang="es-ES" altLang="es-ES" sz="2400" b="0">
                <a:solidFill>
                  <a:schemeClr val="tx1"/>
                </a:solidFill>
              </a:rPr>
              <a:t>.</a:t>
            </a:r>
            <a:endParaRPr lang="es-ES" altLang="es-ES" sz="2400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539750" y="765175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/>
              <a:t>PRECIOS DE REFERENCIA: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39750" y="1341438"/>
            <a:ext cx="7921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0">
                <a:solidFill>
                  <a:schemeClr val="tx1"/>
                </a:solidFill>
              </a:rPr>
              <a:t>Se ha incluido la posibilidad de revisión teniendo en cuenta la evolución de la producción y del mercado y por primera vez teniendo en cuenta los </a:t>
            </a:r>
            <a:r>
              <a:rPr lang="es-ES" altLang="es-ES" sz="2400" b="0" i="1" u="sng">
                <a:solidFill>
                  <a:schemeClr val="tx1"/>
                </a:solidFill>
              </a:rPr>
              <a:t>costes de producción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323850" y="4927600"/>
            <a:ext cx="8604250" cy="1174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>
                <a:solidFill>
                  <a:schemeClr val="tx1"/>
                </a:solidFill>
              </a:rPr>
              <a:t>VACUNO</a:t>
            </a:r>
            <a:r>
              <a:rPr lang="es-ES" altLang="es-ES" b="0">
                <a:solidFill>
                  <a:schemeClr val="tx1"/>
                </a:solidFill>
              </a:rPr>
              <a:t>: </a:t>
            </a:r>
            <a:r>
              <a:rPr lang="es-ES" altLang="es-ES" sz="2800" b="0">
                <a:solidFill>
                  <a:schemeClr val="tx1"/>
                </a:solidFill>
              </a:rPr>
              <a:t>Se incrementa el precio que desencadena la apertura de la intervención pública del vacuno de carne en un </a:t>
            </a:r>
            <a:r>
              <a:rPr lang="es-ES" altLang="es-ES" sz="2800">
                <a:solidFill>
                  <a:schemeClr val="tx1"/>
                </a:solidFill>
              </a:rPr>
              <a:t>21 %.</a:t>
            </a:r>
            <a:endParaRPr lang="es-ES" alt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3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6366A9-5AA9-41C4-B654-944E140D1664}" type="slidenum">
              <a:rPr lang="es-ES" altLang="es-ES" sz="1400" b="0">
                <a:solidFill>
                  <a:schemeClr val="tx1"/>
                </a:solidFill>
              </a:rPr>
              <a:pPr algn="r"/>
              <a:t>3</a:t>
            </a:fld>
            <a:endParaRPr lang="es-ES" altLang="es-ES" sz="1400" b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4250" y="3848100"/>
            <a:ext cx="1258888" cy="792163"/>
            <a:chOff x="572" y="2160"/>
            <a:chExt cx="793" cy="499"/>
          </a:xfrm>
        </p:grpSpPr>
        <p:sp>
          <p:nvSpPr>
            <p:cNvPr id="8220" name="AutoShape 3" descr="images"/>
            <p:cNvSpPr>
              <a:spLocks noChangeArrowheads="1"/>
            </p:cNvSpPr>
            <p:nvPr/>
          </p:nvSpPr>
          <p:spPr bwMode="auto">
            <a:xfrm>
              <a:off x="572" y="2160"/>
              <a:ext cx="793" cy="499"/>
            </a:xfrm>
            <a:prstGeom prst="cube">
              <a:avLst>
                <a:gd name="adj" fmla="val 23417"/>
              </a:avLst>
            </a:prstGeom>
            <a:blipFill dpi="0" rotWithShape="0">
              <a:blip r:embed="rId3">
                <a:alphaModFix amt="43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GB" altLang="es-ES" sz="1400" b="0">
                <a:solidFill>
                  <a:schemeClr val="tx1"/>
                </a:solidFill>
              </a:endParaRPr>
            </a:p>
          </p:txBody>
        </p:sp>
        <p:sp>
          <p:nvSpPr>
            <p:cNvPr id="8221" name="Text Box 4"/>
            <p:cNvSpPr txBox="1">
              <a:spLocks noChangeArrowheads="1"/>
            </p:cNvSpPr>
            <p:nvPr/>
          </p:nvSpPr>
          <p:spPr bwMode="auto">
            <a:xfrm>
              <a:off x="582" y="2332"/>
              <a:ext cx="699" cy="256"/>
            </a:xfrm>
            <a:prstGeom prst="rect">
              <a:avLst/>
            </a:prstGeom>
            <a:solidFill>
              <a:srgbClr val="CCFFFF">
                <a:alpha val="41176"/>
              </a:srgbClr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000">
                  <a:solidFill>
                    <a:schemeClr val="tx1"/>
                  </a:solidFill>
                </a:rPr>
                <a:t>PAGOS ACOPLADOS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89013" y="4729163"/>
            <a:ext cx="1223962" cy="792162"/>
            <a:chOff x="599" y="3243"/>
            <a:chExt cx="771" cy="499"/>
          </a:xfrm>
        </p:grpSpPr>
        <p:sp>
          <p:nvSpPr>
            <p:cNvPr id="8218" name="AutoShape 6" descr="images"/>
            <p:cNvSpPr>
              <a:spLocks noChangeArrowheads="1"/>
            </p:cNvSpPr>
            <p:nvPr/>
          </p:nvSpPr>
          <p:spPr bwMode="auto">
            <a:xfrm>
              <a:off x="599" y="3243"/>
              <a:ext cx="771" cy="499"/>
            </a:xfrm>
            <a:prstGeom prst="cube">
              <a:avLst>
                <a:gd name="adj" fmla="val 23417"/>
              </a:avLst>
            </a:prstGeom>
            <a:blipFill dpi="0" rotWithShape="0">
              <a:blip r:embed="rId3">
                <a:alphaModFix amt="43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GB" altLang="es-ES" sz="1400" b="0">
                <a:solidFill>
                  <a:schemeClr val="tx1"/>
                </a:solidFill>
              </a:endParaRPr>
            </a:p>
          </p:txBody>
        </p:sp>
        <p:sp>
          <p:nvSpPr>
            <p:cNvPr id="8219" name="Text Box 7"/>
            <p:cNvSpPr txBox="1">
              <a:spLocks noChangeArrowheads="1"/>
            </p:cNvSpPr>
            <p:nvPr/>
          </p:nvSpPr>
          <p:spPr bwMode="auto">
            <a:xfrm>
              <a:off x="612" y="3385"/>
              <a:ext cx="688" cy="322"/>
            </a:xfrm>
            <a:prstGeom prst="rect">
              <a:avLst/>
            </a:prstGeom>
            <a:solidFill>
              <a:srgbClr val="CCFFFF">
                <a:alpha val="41176"/>
              </a:srgbClr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900">
                  <a:solidFill>
                    <a:schemeClr val="tx1"/>
                  </a:solidFill>
                </a:rPr>
                <a:t>ZONAS CON DIFICULTADES NATURALES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0700" y="3155950"/>
            <a:ext cx="936625" cy="2808288"/>
            <a:chOff x="1020" y="981"/>
            <a:chExt cx="953" cy="3220"/>
          </a:xfrm>
        </p:grpSpPr>
        <p:sp>
          <p:nvSpPr>
            <p:cNvPr id="8216" name="AutoShape 9"/>
            <p:cNvSpPr>
              <a:spLocks noChangeArrowheads="1"/>
            </p:cNvSpPr>
            <p:nvPr/>
          </p:nvSpPr>
          <p:spPr bwMode="auto">
            <a:xfrm>
              <a:off x="1020" y="981"/>
              <a:ext cx="953" cy="3220"/>
            </a:xfrm>
            <a:prstGeom prst="cube">
              <a:avLst>
                <a:gd name="adj" fmla="val 25708"/>
              </a:avLst>
            </a:prstGeom>
            <a:solidFill>
              <a:srgbClr val="FF9900">
                <a:alpha val="7097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8217" name="Text Box 10"/>
            <p:cNvSpPr txBox="1">
              <a:spLocks noChangeArrowheads="1"/>
            </p:cNvSpPr>
            <p:nvPr/>
          </p:nvSpPr>
          <p:spPr bwMode="auto">
            <a:xfrm rot="-5400000">
              <a:off x="138" y="2362"/>
              <a:ext cx="249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400">
                  <a:solidFill>
                    <a:schemeClr val="tx1"/>
                  </a:solidFill>
                </a:rPr>
                <a:t>PAGOS </a:t>
              </a:r>
            </a:p>
            <a:p>
              <a:pPr algn="ctr">
                <a:spcBef>
                  <a:spcPct val="50000"/>
                </a:spcBef>
              </a:pPr>
              <a:r>
                <a:rPr lang="es-ES" altLang="es-ES" sz="1400">
                  <a:solidFill>
                    <a:schemeClr val="tx1"/>
                  </a:solidFill>
                </a:rPr>
                <a:t>DIRECTOS</a:t>
              </a:r>
            </a:p>
          </p:txBody>
        </p:sp>
      </p:grpSp>
      <p:sp>
        <p:nvSpPr>
          <p:cNvPr id="8197" name="AutoShape 11"/>
          <p:cNvSpPr>
            <a:spLocks noChangeArrowheads="1"/>
          </p:cNvSpPr>
          <p:nvPr/>
        </p:nvSpPr>
        <p:spPr bwMode="auto">
          <a:xfrm>
            <a:off x="6372225" y="3141663"/>
            <a:ext cx="1079500" cy="2808287"/>
          </a:xfrm>
          <a:prstGeom prst="cube">
            <a:avLst>
              <a:gd name="adj" fmla="val 23417"/>
            </a:avLst>
          </a:prstGeom>
          <a:solidFill>
            <a:srgbClr val="99CC0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GB" altLang="es-ES" sz="1400" b="0">
              <a:solidFill>
                <a:schemeClr val="tx1"/>
              </a:solidFill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 rot="-5400000">
            <a:off x="5331619" y="454104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>
                <a:solidFill>
                  <a:schemeClr val="tx1"/>
                </a:solidFill>
              </a:rPr>
              <a:t>DESARROLLO RURAL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076450" y="3403600"/>
            <a:ext cx="1204913" cy="792163"/>
            <a:chOff x="1260" y="2160"/>
            <a:chExt cx="759" cy="499"/>
          </a:xfrm>
        </p:grpSpPr>
        <p:sp>
          <p:nvSpPr>
            <p:cNvPr id="8214" name="AutoShape 14" descr="ue"/>
            <p:cNvSpPr>
              <a:spLocks noChangeArrowheads="1"/>
            </p:cNvSpPr>
            <p:nvPr/>
          </p:nvSpPr>
          <p:spPr bwMode="auto">
            <a:xfrm>
              <a:off x="1260" y="2160"/>
              <a:ext cx="759" cy="499"/>
            </a:xfrm>
            <a:prstGeom prst="cube">
              <a:avLst>
                <a:gd name="adj" fmla="val 23417"/>
              </a:avLst>
            </a:prstGeom>
            <a:blipFill dpi="0" rotWithShape="1">
              <a:blip r:embed="rId4">
                <a:alphaModFix amt="43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GB" altLang="es-ES" sz="1400" b="0">
                <a:solidFill>
                  <a:schemeClr val="tx1"/>
                </a:solidFill>
              </a:endParaRPr>
            </a:p>
          </p:txBody>
        </p:sp>
        <p:sp>
          <p:nvSpPr>
            <p:cNvPr id="8215" name="Text Box 15"/>
            <p:cNvSpPr txBox="1">
              <a:spLocks noChangeArrowheads="1"/>
            </p:cNvSpPr>
            <p:nvPr/>
          </p:nvSpPr>
          <p:spPr bwMode="auto">
            <a:xfrm>
              <a:off x="1287" y="2311"/>
              <a:ext cx="576" cy="294"/>
            </a:xfrm>
            <a:prstGeom prst="rect">
              <a:avLst/>
            </a:prstGeom>
            <a:solidFill>
              <a:srgbClr val="FFFF99">
                <a:alpha val="41176"/>
              </a:srgbClr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200">
                  <a:solidFill>
                    <a:schemeClr val="tx1"/>
                  </a:solidFill>
                </a:rPr>
                <a:t>PAGO BÁSICO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058988" y="4292600"/>
            <a:ext cx="1230312" cy="792163"/>
            <a:chOff x="1289" y="2704"/>
            <a:chExt cx="775" cy="499"/>
          </a:xfrm>
        </p:grpSpPr>
        <p:sp>
          <p:nvSpPr>
            <p:cNvPr id="8212" name="AutoShape 17" descr="ue"/>
            <p:cNvSpPr>
              <a:spLocks noChangeArrowheads="1"/>
            </p:cNvSpPr>
            <p:nvPr/>
          </p:nvSpPr>
          <p:spPr bwMode="auto">
            <a:xfrm>
              <a:off x="1289" y="2704"/>
              <a:ext cx="775" cy="499"/>
            </a:xfrm>
            <a:prstGeom prst="cube">
              <a:avLst>
                <a:gd name="adj" fmla="val 23417"/>
              </a:avLst>
            </a:prstGeom>
            <a:blipFill dpi="0" rotWithShape="1">
              <a:blip r:embed="rId5">
                <a:alphaModFix amt="43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GB" altLang="es-ES" sz="1400" b="0">
                <a:solidFill>
                  <a:schemeClr val="tx1"/>
                </a:solidFill>
              </a:endParaRPr>
            </a:p>
          </p:txBody>
        </p:sp>
        <p:sp>
          <p:nvSpPr>
            <p:cNvPr id="8213" name="Text Box 18"/>
            <p:cNvSpPr txBox="1">
              <a:spLocks noChangeArrowheads="1"/>
            </p:cNvSpPr>
            <p:nvPr/>
          </p:nvSpPr>
          <p:spPr bwMode="auto">
            <a:xfrm>
              <a:off x="1313" y="2866"/>
              <a:ext cx="594" cy="294"/>
            </a:xfrm>
            <a:prstGeom prst="rect">
              <a:avLst/>
            </a:prstGeom>
            <a:solidFill>
              <a:srgbClr val="FFFF99">
                <a:alpha val="41176"/>
              </a:srgbClr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200">
                  <a:solidFill>
                    <a:schemeClr val="tx1"/>
                  </a:solidFill>
                </a:rPr>
                <a:t>PAGO VERDE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044700" y="5157788"/>
            <a:ext cx="1223963" cy="792162"/>
            <a:chOff x="1280" y="3249"/>
            <a:chExt cx="771" cy="499"/>
          </a:xfrm>
        </p:grpSpPr>
        <p:sp>
          <p:nvSpPr>
            <p:cNvPr id="8210" name="AutoShape 20" descr="ue"/>
            <p:cNvSpPr>
              <a:spLocks noChangeArrowheads="1"/>
            </p:cNvSpPr>
            <p:nvPr/>
          </p:nvSpPr>
          <p:spPr bwMode="auto">
            <a:xfrm>
              <a:off x="1280" y="3249"/>
              <a:ext cx="771" cy="499"/>
            </a:xfrm>
            <a:prstGeom prst="cube">
              <a:avLst>
                <a:gd name="adj" fmla="val 23417"/>
              </a:avLst>
            </a:prstGeom>
            <a:blipFill dpi="0" rotWithShape="0">
              <a:blip r:embed="rId6">
                <a:alphaModFix amt="43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GB" altLang="es-ES" sz="1400" b="0">
                <a:solidFill>
                  <a:schemeClr val="tx1"/>
                </a:solidFill>
              </a:endParaRPr>
            </a:p>
          </p:txBody>
        </p:sp>
        <p:sp>
          <p:nvSpPr>
            <p:cNvPr id="8211" name="Text Box 21"/>
            <p:cNvSpPr txBox="1">
              <a:spLocks noChangeArrowheads="1"/>
            </p:cNvSpPr>
            <p:nvPr/>
          </p:nvSpPr>
          <p:spPr bwMode="auto">
            <a:xfrm>
              <a:off x="1307" y="3410"/>
              <a:ext cx="590" cy="285"/>
            </a:xfrm>
            <a:prstGeom prst="rect">
              <a:avLst/>
            </a:prstGeom>
            <a:solidFill>
              <a:srgbClr val="FFFF99">
                <a:alpha val="41176"/>
              </a:srgbClr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s-ES" altLang="es-ES" sz="20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s-ES" altLang="es-ES" sz="1200">
                  <a:solidFill>
                    <a:schemeClr val="tx1"/>
                  </a:solidFill>
                </a:rPr>
                <a:t>JÓVENES</a:t>
              </a:r>
            </a:p>
            <a:p>
              <a:pPr algn="ctr">
                <a:spcBef>
                  <a:spcPct val="50000"/>
                </a:spcBef>
              </a:pPr>
              <a:endParaRPr lang="es-ES" altLang="es-ES" sz="2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806700" y="6092825"/>
            <a:ext cx="3529013" cy="304800"/>
            <a:chOff x="1791" y="3884"/>
            <a:chExt cx="2223" cy="192"/>
          </a:xfrm>
        </p:grpSpPr>
        <p:sp>
          <p:nvSpPr>
            <p:cNvPr id="8208" name="Text Box 23"/>
            <p:cNvSpPr txBox="1">
              <a:spLocks noChangeArrowheads="1"/>
            </p:cNvSpPr>
            <p:nvPr/>
          </p:nvSpPr>
          <p:spPr bwMode="auto">
            <a:xfrm>
              <a:off x="2109" y="3884"/>
              <a:ext cx="1905" cy="192"/>
            </a:xfrm>
            <a:prstGeom prst="rect">
              <a:avLst/>
            </a:prstGeom>
            <a:solidFill>
              <a:srgbClr val="FF0000">
                <a:alpha val="4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400">
                  <a:solidFill>
                    <a:schemeClr val="tx1"/>
                  </a:solidFill>
                </a:rPr>
                <a:t>PEQUEÑOS AGRICULTORES</a:t>
              </a:r>
            </a:p>
          </p:txBody>
        </p:sp>
        <p:sp>
          <p:nvSpPr>
            <p:cNvPr id="8209" name="Line 24"/>
            <p:cNvSpPr>
              <a:spLocks noChangeShapeType="1"/>
            </p:cNvSpPr>
            <p:nvPr/>
          </p:nvSpPr>
          <p:spPr bwMode="auto">
            <a:xfrm>
              <a:off x="1791" y="3929"/>
              <a:ext cx="273" cy="45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8203" name="Group 25"/>
          <p:cNvGrpSpPr>
            <a:grpSpLocks/>
          </p:cNvGrpSpPr>
          <p:nvPr/>
        </p:nvGrpSpPr>
        <p:grpSpPr bwMode="auto">
          <a:xfrm>
            <a:off x="3171825" y="3141663"/>
            <a:ext cx="936625" cy="2808287"/>
            <a:chOff x="1020" y="981"/>
            <a:chExt cx="953" cy="3220"/>
          </a:xfrm>
        </p:grpSpPr>
        <p:sp>
          <p:nvSpPr>
            <p:cNvPr id="8206" name="AutoShape 26"/>
            <p:cNvSpPr>
              <a:spLocks noChangeArrowheads="1"/>
            </p:cNvSpPr>
            <p:nvPr/>
          </p:nvSpPr>
          <p:spPr bwMode="auto">
            <a:xfrm>
              <a:off x="1020" y="981"/>
              <a:ext cx="953" cy="3220"/>
            </a:xfrm>
            <a:prstGeom prst="cube">
              <a:avLst>
                <a:gd name="adj" fmla="val 25708"/>
              </a:avLst>
            </a:prstGeom>
            <a:solidFill>
              <a:srgbClr val="FF0000">
                <a:alpha val="7097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s-ES" sz="1800" b="0">
                <a:solidFill>
                  <a:schemeClr val="tx1"/>
                </a:solidFill>
              </a:endParaRPr>
            </a:p>
          </p:txBody>
        </p:sp>
        <p:sp>
          <p:nvSpPr>
            <p:cNvPr id="8207" name="Text Box 27"/>
            <p:cNvSpPr txBox="1">
              <a:spLocks noChangeArrowheads="1"/>
            </p:cNvSpPr>
            <p:nvPr/>
          </p:nvSpPr>
          <p:spPr bwMode="auto">
            <a:xfrm rot="-5400000">
              <a:off x="137" y="2363"/>
              <a:ext cx="249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400">
                  <a:solidFill>
                    <a:schemeClr val="tx1"/>
                  </a:solidFill>
                </a:rPr>
                <a:t>HERRAMIENTAS </a:t>
              </a:r>
            </a:p>
            <a:p>
              <a:pPr algn="ctr">
                <a:spcBef>
                  <a:spcPct val="50000"/>
                </a:spcBef>
              </a:pPr>
              <a:r>
                <a:rPr lang="es-ES" altLang="es-ES" sz="1400">
                  <a:solidFill>
                    <a:schemeClr val="tx1"/>
                  </a:solidFill>
                </a:rPr>
                <a:t>DE MERCADO</a:t>
              </a:r>
            </a:p>
          </p:txBody>
        </p:sp>
      </p:grpSp>
      <p:sp>
        <p:nvSpPr>
          <p:cNvPr id="8204" name="AutoShape 28"/>
          <p:cNvSpPr>
            <a:spLocks noChangeArrowheads="1"/>
          </p:cNvSpPr>
          <p:nvPr/>
        </p:nvSpPr>
        <p:spPr bwMode="auto">
          <a:xfrm>
            <a:off x="1476375" y="1628775"/>
            <a:ext cx="6048375" cy="1800225"/>
          </a:xfrm>
          <a:prstGeom prst="triangle">
            <a:avLst>
              <a:gd name="adj" fmla="val 51995"/>
            </a:avLst>
          </a:prstGeom>
          <a:solidFill>
            <a:schemeClr val="accent1">
              <a:alpha val="41176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altLang="es-ES" sz="6000">
                <a:solidFill>
                  <a:schemeClr val="tx1"/>
                </a:solidFill>
              </a:rPr>
              <a:t>PAC</a:t>
            </a:r>
          </a:p>
        </p:txBody>
      </p:sp>
      <p:sp>
        <p:nvSpPr>
          <p:cNvPr id="8205" name="Rectangle 2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folHlink">
              <a:alpha val="65097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s-ES" sz="2800">
                <a:solidFill>
                  <a:schemeClr val="tx2"/>
                </a:solidFill>
              </a:rPr>
              <a:t>Nuevo Diseño de los Pagos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>
                <a:solidFill>
                  <a:schemeClr val="tx2"/>
                </a:solidFill>
              </a:rPr>
              <a:t>Medidas excepcionales de actuaciones en caso de crisis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0" name="Marcador de contenido 2"/>
          <p:cNvSpPr>
            <a:spLocks/>
          </p:cNvSpPr>
          <p:nvPr/>
        </p:nvSpPr>
        <p:spPr bwMode="auto">
          <a:xfrm>
            <a:off x="468313" y="1341438"/>
            <a:ext cx="81359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200" b="0">
                <a:solidFill>
                  <a:schemeClr val="tx1"/>
                </a:solidFill>
              </a:rPr>
              <a:t>Medidas hasta ahora dispersas y de aplicación sólo a unos sectores se extienden a todos los sectores con una flexibilidad suficiente para que la Comisión pueda actuar en caso de crisis de mercado sea cual sea su origen: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altLang="es-ES" sz="2200" b="0">
              <a:solidFill>
                <a:schemeClr val="tx1"/>
              </a:solidFill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s-ES" altLang="es-ES" sz="2200" b="0">
                <a:solidFill>
                  <a:schemeClr val="tx1"/>
                </a:solidFill>
              </a:rPr>
              <a:t>MEDIDAS PARA PERTURBACIONES DE MERCADO.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</a:pPr>
            <a:endParaRPr lang="es-ES" altLang="es-ES" sz="2200" b="0">
              <a:solidFill>
                <a:schemeClr val="tx1"/>
              </a:solidFill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s-ES" altLang="es-ES" sz="2200" b="0">
                <a:solidFill>
                  <a:schemeClr val="tx1"/>
                </a:solidFill>
              </a:rPr>
              <a:t>MEDIDAS EN CASO DE ENFERMEDADES ANIMALES O PÉRDIDA DE CONFIANZA DE LOS CONSUMIDORES.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</a:pPr>
            <a:endParaRPr lang="es-ES" altLang="es-ES" sz="2200" b="0">
              <a:solidFill>
                <a:schemeClr val="tx1"/>
              </a:solidFill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s-ES" altLang="es-ES" sz="2200" b="0">
                <a:solidFill>
                  <a:schemeClr val="tx1"/>
                </a:solidFill>
              </a:rPr>
              <a:t>MEDIDAS PARA RESOLVER PROBLEMAS ESPECÍFICOS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</a:pPr>
            <a:endParaRPr lang="es-ES" altLang="es-ES" sz="2200" b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200" b="0">
                <a:solidFill>
                  <a:schemeClr val="tx1"/>
                </a:solidFill>
              </a:rPr>
              <a:t>Reserva para crisis (MFPA 2014-2020)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altLang="es-ES" sz="22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>
                <a:solidFill>
                  <a:schemeClr val="tx2"/>
                </a:solidFill>
              </a:rPr>
              <a:t>Normas de comercialización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" name="Marcador de contenido 2"/>
          <p:cNvSpPr>
            <a:spLocks/>
          </p:cNvSpPr>
          <p:nvPr/>
        </p:nvSpPr>
        <p:spPr bwMode="auto">
          <a:xfrm>
            <a:off x="250825" y="692150"/>
            <a:ext cx="8569325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400" b="0">
                <a:solidFill>
                  <a:schemeClr val="tx1"/>
                </a:solidFill>
              </a:rPr>
              <a:t>Se incluye una lista de sectores susceptibles al desarrollo de normas de comercialización que podrá ser modificada por la Comisión. Permitirá actuar cuando los consumidores demanden una armonización de factores o condiciones de producción de algunos productos.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altLang="es-ES" sz="2400" b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400" b="0">
                <a:solidFill>
                  <a:schemeClr val="tx1"/>
                </a:solidFill>
              </a:rPr>
              <a:t>Se regula el uso y creación de “términos reservados facultativos” de forma que si se considera necesario se pueda armonizar su uso evitando desinformación ó inducción a errores en los consumidores. </a:t>
            </a:r>
            <a:r>
              <a:rPr lang="es-ES" altLang="es-ES" sz="2400" i="1">
                <a:solidFill>
                  <a:srgbClr val="009900"/>
                </a:solidFill>
              </a:rPr>
              <a:t>(Alternativa a la supresión del etiquetado facultativo de carne de vacuno)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altLang="es-ES" sz="2400" i="1">
              <a:solidFill>
                <a:srgbClr val="0099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altLang="es-ES" sz="2400" b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s-ES" altLang="es-ES" sz="2400" b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s-ES" altLang="es-ES" sz="2400" b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altLang="es-ES" sz="2400" b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/>
          </p:cNvSpPr>
          <p:nvPr/>
        </p:nvSpPr>
        <p:spPr bwMode="auto">
          <a:xfrm>
            <a:off x="0" y="4581525"/>
            <a:ext cx="9144000" cy="5048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>
                <a:solidFill>
                  <a:schemeClr val="tx2"/>
                </a:solidFill>
              </a:rPr>
              <a:t>Intercambios comerciales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23850" y="5300663"/>
            <a:ext cx="84963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s-ES" altLang="es-ES" sz="2400" b="0">
                <a:solidFill>
                  <a:schemeClr val="tx1"/>
                </a:solidFill>
              </a:rPr>
              <a:t>Las restituciones a la exportación se mantienen  como una herramienta de mercado para actuar en caso de crisis.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>
                <a:solidFill>
                  <a:schemeClr val="tx2"/>
                </a:solidFill>
              </a:rPr>
              <a:t>Reequilibrio de la cadena de valor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496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Se mantiene la posibilidad de reconocimiento de OPs en todos los Sectores con un amplio abanico de finalidades: concentración oferta y comercialización en común, adaptación a la demanda, optimización costes, funciones medioambientales, etc. </a:t>
            </a:r>
          </a:p>
          <a:p>
            <a:endParaRPr lang="es-ES" altLang="es-ES" sz="2000" b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Se abre la posibilidad de reconocimiento de OIs en todos los sectores.</a:t>
            </a:r>
          </a:p>
          <a:p>
            <a:pPr>
              <a:buFontTx/>
              <a:buChar char="•"/>
            </a:pPr>
            <a:endParaRPr lang="es-ES" altLang="es-ES" sz="2000" b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Extensión de normas y contribuciones financieras de los no miembros en OPs y OIs</a:t>
            </a:r>
          </a:p>
          <a:p>
            <a:endParaRPr lang="es-ES" altLang="es-ES" sz="20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411413" y="620713"/>
            <a:ext cx="3600450" cy="504825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000">
                <a:solidFill>
                  <a:schemeClr val="tx2"/>
                </a:solidFill>
              </a:rPr>
              <a:t>Cooperación sectorial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122488" y="4005263"/>
            <a:ext cx="4465637" cy="504825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000">
                <a:solidFill>
                  <a:schemeClr val="tx2"/>
                </a:solidFill>
              </a:rPr>
              <a:t>Negociaciones contractuales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250825" y="4581525"/>
            <a:ext cx="8642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2000" b="0">
                <a:solidFill>
                  <a:schemeClr val="tx1"/>
                </a:solidFill>
              </a:rPr>
              <a:t>Se regulan las negociaciones contractuales en todos los sectores:</a:t>
            </a:r>
          </a:p>
          <a:p>
            <a:pPr lvl="1"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 EEMM puede decidir si contrato u oferta de contrato obligatorio.</a:t>
            </a:r>
          </a:p>
          <a:p>
            <a:pPr lvl="1"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 En qué etapas </a:t>
            </a:r>
          </a:p>
          <a:p>
            <a:pPr lvl="1"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Con los elementos mínimos de los contratos recogidos en la OCMU</a:t>
            </a:r>
          </a:p>
          <a:p>
            <a:pPr lvl="1"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Cooperativas exentas si esos elementos están en sus Estatutos o Acuerdos</a:t>
            </a:r>
          </a:p>
          <a:p>
            <a:pPr lvl="1">
              <a:buFontTx/>
              <a:buChar char="•"/>
            </a:pPr>
            <a:r>
              <a:rPr lang="es-ES" altLang="es-ES" sz="2000" b="0">
                <a:solidFill>
                  <a:schemeClr val="tx1"/>
                </a:solidFill>
              </a:rPr>
              <a:t> Negociación en común </a:t>
            </a:r>
            <a:r>
              <a:rPr lang="es-ES" altLang="es-ES" sz="1800" b="0">
                <a:solidFill>
                  <a:schemeClr val="tx1"/>
                </a:solidFill>
              </a:rPr>
              <a:t>(vacuno, OP comercializa el 15 % de producción)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>
                <a:solidFill>
                  <a:schemeClr val="tx2"/>
                </a:solidFill>
              </a:rPr>
              <a:t>Reequilibrio de la cadena de valor</a:t>
            </a:r>
            <a:endParaRPr lang="es-ES" altLang="es-E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4963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altLang="es-ES" sz="2000" b="0">
                <a:solidFill>
                  <a:schemeClr val="tx1"/>
                </a:solidFill>
              </a:rPr>
              <a:t> Nuevo Capítulo relativo a las “Directrices de la Comisión sobre la aplicación de la normativa de Competencia en Agricultura”</a:t>
            </a:r>
          </a:p>
          <a:p>
            <a:endParaRPr lang="es-ES" altLang="es-ES" sz="20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altLang="es-ES" sz="2000" b="0">
                <a:solidFill>
                  <a:schemeClr val="tx1"/>
                </a:solidFill>
              </a:rPr>
              <a:t> Se simplifica el procedimiento de exención propuesto para OPs y AOPs</a:t>
            </a:r>
          </a:p>
          <a:p>
            <a:endParaRPr lang="es-ES" altLang="es-ES" sz="20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altLang="es-ES" sz="2000" b="0">
                <a:solidFill>
                  <a:schemeClr val="tx1"/>
                </a:solidFill>
              </a:rPr>
              <a:t> Exenciones en materia de competencia en caso de desequilibrios de mercado para los acuerdos y prácticas concertadas de OPs, AOPs y OIs.</a:t>
            </a:r>
          </a:p>
          <a:p>
            <a:pPr marL="742950" lvl="1" indent="-285750"/>
            <a:r>
              <a:rPr lang="es-ES" altLang="es-ES" sz="2000" b="0">
                <a:solidFill>
                  <a:schemeClr val="tx1"/>
                </a:solidFill>
              </a:rPr>
              <a:t>Autorizadas por la Comisión y una vez que se hayan puesto en marcha otros instrumentos de mercado. Pueden consistir en: retiradas de mercado y distribución gratuita de productos, transformación y procesado, promoción, almacenamiento privado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411413" y="620713"/>
            <a:ext cx="3600450" cy="504825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000">
                <a:solidFill>
                  <a:schemeClr val="tx2"/>
                </a:solidFill>
              </a:rPr>
              <a:t>Normas de Competencia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835150" y="4941888"/>
            <a:ext cx="554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/>
              <a:t>ACUERDO CONFERENCIA SECTORIAL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79388" y="5445125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Impulsar la aprobación de normativa nacional relativa al reconocimiento de organizaciones de productores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8229600" cy="504825"/>
          </a:xfrm>
          <a:prstGeom prst="rect">
            <a:avLst/>
          </a:prstGeom>
          <a:solidFill>
            <a:schemeClr val="folHlink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s-E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296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000" smtClean="0"/>
              <a:t>La Reforma entrará en vigor a partir de 2015 (pagos directos) y 2014 (Medidas de mercado)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200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000" smtClean="0"/>
              <a:t>Los grados de libertad y los márgenes de decisión que dejan los </a:t>
            </a:r>
            <a:r>
              <a:rPr lang="es-ES" altLang="es-ES" sz="2000" b="1" smtClean="0"/>
              <a:t>reglamentos a los Estados miembros, darán lugar a un intenso debate </a:t>
            </a:r>
            <a:r>
              <a:rPr lang="es-ES" altLang="es-ES" sz="2000" smtClean="0"/>
              <a:t>interno en España.</a:t>
            </a:r>
          </a:p>
          <a:p>
            <a:pPr eaLnBrk="1" hangingPunct="1">
              <a:lnSpc>
                <a:spcPct val="80000"/>
              </a:lnSpc>
            </a:pPr>
            <a:endParaRPr lang="es-ES" altLang="es-ES" sz="200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000" smtClean="0"/>
              <a:t>La </a:t>
            </a:r>
            <a:r>
              <a:rPr lang="es-ES" altLang="es-ES" sz="2000" b="1" smtClean="0"/>
              <a:t>regionalización &amp; aproximación </a:t>
            </a:r>
            <a:r>
              <a:rPr lang="es-ES" altLang="es-ES" sz="2000" smtClean="0"/>
              <a:t>de las ayudas ha sido uno de los retos de la reforma. El modelo propuesto por el MAGRAMA tiene por objeto limitar los trasvases de fondos entre regiones/sectores.</a:t>
            </a:r>
          </a:p>
          <a:p>
            <a:pPr eaLnBrk="1" hangingPunct="1">
              <a:lnSpc>
                <a:spcPct val="80000"/>
              </a:lnSpc>
            </a:pPr>
            <a:endParaRPr lang="es-ES" altLang="es-ES" sz="200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000" smtClean="0"/>
              <a:t>El establecimiento de los </a:t>
            </a:r>
            <a:r>
              <a:rPr lang="es-ES" altLang="es-ES" sz="2000" b="1" smtClean="0"/>
              <a:t>sectores</a:t>
            </a:r>
            <a:r>
              <a:rPr lang="es-ES" altLang="es-ES" sz="2000" smtClean="0"/>
              <a:t> </a:t>
            </a:r>
            <a:r>
              <a:rPr lang="es-ES" altLang="es-ES" sz="2000" b="1" smtClean="0"/>
              <a:t>que recibirán ayudas acopladas</a:t>
            </a:r>
            <a:r>
              <a:rPr lang="es-ES" altLang="es-ES" sz="2000" smtClean="0"/>
              <a:t>, será un elemento de elevada sensibilidad. Hay acuerdo, no obstante, en la necesidad de atender prioritariamente a la </a:t>
            </a:r>
            <a:r>
              <a:rPr lang="es-ES" altLang="es-ES" sz="2000" b="1" smtClean="0"/>
              <a:t>ganadería.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altLang="es-ES" sz="2000" b="1" smtClean="0"/>
          </a:p>
          <a:p>
            <a:pPr eaLnBrk="1" hangingPunct="1">
              <a:lnSpc>
                <a:spcPct val="80000"/>
              </a:lnSpc>
            </a:pPr>
            <a:endParaRPr lang="es-ES" alt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082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s-ES" sz="4400" b="1" smtClean="0"/>
              <a:t>Muchas gracias por su atención</a:t>
            </a:r>
            <a:br>
              <a:rPr lang="es-ES" altLang="es-ES" sz="4400" b="1" smtClean="0"/>
            </a:br>
            <a:endParaRPr lang="es-ES" altLang="es-ES" sz="4000" smtClean="0"/>
          </a:p>
        </p:txBody>
      </p:sp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908175" y="4149725"/>
            <a:ext cx="5437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s-ES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s-ES">
                <a:solidFill>
                  <a:schemeClr val="accent2"/>
                </a:solidFill>
              </a:rPr>
              <a:t>sganaderos@magrama.es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547813" y="1404938"/>
            <a:ext cx="5688012" cy="3032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9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PAGO BÁSICO</a:t>
            </a:r>
          </a:p>
        </p:txBody>
      </p:sp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solidFill>
                  <a:schemeClr val="tx1"/>
                </a:solidFill>
              </a:rPr>
              <a:t>PAGOS DIRECTOS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9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folHlink">
              <a:alpha val="65097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s-ES" sz="2800">
                <a:solidFill>
                  <a:schemeClr val="tx2"/>
                </a:solidFill>
              </a:rPr>
              <a:t>BENEFICIARIOS</a:t>
            </a:r>
          </a:p>
        </p:txBody>
      </p:sp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468313" y="1628775"/>
            <a:ext cx="8135937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>
                <a:solidFill>
                  <a:schemeClr val="tx1"/>
                </a:solidFill>
              </a:rPr>
              <a:t>Agricultores que hayan recibido pagos en 2013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>
                <a:solidFill>
                  <a:schemeClr val="tx1"/>
                </a:solidFill>
              </a:rPr>
              <a:t>Que cumplan definición de agricultor activo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>
                <a:solidFill>
                  <a:schemeClr val="tx1"/>
                </a:solidFill>
              </a:rPr>
              <a:t>Que declaren superficie elegible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>
                <a:solidFill>
                  <a:schemeClr val="tx1"/>
                </a:solidFill>
              </a:rPr>
              <a:t>Y que desarrollen una actividad agraria en dicha superficie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800">
                <a:solidFill>
                  <a:schemeClr val="tx2"/>
                </a:solidFill>
              </a:rPr>
              <a:t>Acceso al régimen</a:t>
            </a:r>
          </a:p>
        </p:txBody>
      </p:sp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3276600" y="1125538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600">
                <a:solidFill>
                  <a:srgbClr val="009900"/>
                </a:solidFill>
              </a:rPr>
              <a:t>ACUERDO FINAL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95288" y="1484313"/>
            <a:ext cx="8388350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623888" indent="-609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1601788" indent="-609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2390775" indent="-609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3179763" indent="-609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3968750" indent="-609600" algn="l" eaLnBrk="0" hangingPunct="0"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42595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488315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534035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579755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2000" dirty="0">
                <a:solidFill>
                  <a:schemeClr val="tx1"/>
                </a:solidFill>
              </a:rPr>
              <a:t>■ Agricultores que en 2013</a:t>
            </a:r>
            <a:r>
              <a:rPr lang="es-ES" altLang="es-ES" sz="2000" dirty="0"/>
              <a:t> </a:t>
            </a:r>
            <a:r>
              <a:rPr lang="es-ES" altLang="es-ES" sz="2000" dirty="0">
                <a:solidFill>
                  <a:schemeClr val="tx1"/>
                </a:solidFill>
              </a:rPr>
              <a:t>recibieron cualquier pago directo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ES" altLang="es-ES" sz="2000" dirty="0">
                <a:solidFill>
                  <a:schemeClr val="tx1"/>
                </a:solidFill>
              </a:rPr>
              <a:t> </a:t>
            </a:r>
            <a:r>
              <a:rPr lang="es-ES" altLang="es-ES" sz="2000" u="sng" dirty="0">
                <a:solidFill>
                  <a:schemeClr val="tx1"/>
                </a:solidFill>
              </a:rPr>
              <a:t>Opcional para los EEMM: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s-ES" altLang="es-ES" sz="2000" dirty="0">
                <a:solidFill>
                  <a:schemeClr val="tx1"/>
                </a:solidFill>
              </a:rPr>
              <a:t>Aún no habiendo recibido pagos directos, produjeron frutas, hortalizas o viñedo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s-ES" altLang="es-ES" sz="2000" dirty="0">
                <a:solidFill>
                  <a:schemeClr val="tx1"/>
                </a:solidFill>
              </a:rPr>
              <a:t>Recibieron derechos </a:t>
            </a:r>
            <a:r>
              <a:rPr lang="es-ES" altLang="es-ES" sz="2000" dirty="0" smtClean="0">
                <a:solidFill>
                  <a:schemeClr val="tx1"/>
                </a:solidFill>
              </a:rPr>
              <a:t>de pago procedentes </a:t>
            </a:r>
            <a:r>
              <a:rPr lang="es-ES" altLang="es-ES" sz="2000" dirty="0">
                <a:solidFill>
                  <a:schemeClr val="tx1"/>
                </a:solidFill>
              </a:rPr>
              <a:t>de </a:t>
            </a:r>
            <a:r>
              <a:rPr lang="es-ES" altLang="es-ES" sz="2000" dirty="0" smtClean="0">
                <a:solidFill>
                  <a:schemeClr val="tx1"/>
                </a:solidFill>
              </a:rPr>
              <a:t>la RN  de PU en </a:t>
            </a:r>
            <a:r>
              <a:rPr lang="es-ES" altLang="es-ES" sz="2000" dirty="0">
                <a:solidFill>
                  <a:schemeClr val="tx1"/>
                </a:solidFill>
              </a:rPr>
              <a:t>2014 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  <a:defRPr/>
            </a:pPr>
            <a:r>
              <a:rPr lang="es-ES" altLang="es-ES" sz="2000" dirty="0">
                <a:solidFill>
                  <a:schemeClr val="tx1"/>
                </a:solidFill>
              </a:rPr>
              <a:t>Aún no disponiendo de derechos de pago, sí hay evidencias de actividad agraria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Acuerdo conferencia sectorial:</a:t>
            </a:r>
            <a:r>
              <a:rPr lang="es-ES" altLang="es-ES" dirty="0"/>
              <a:t> </a:t>
            </a:r>
            <a:r>
              <a:rPr lang="es-ES" altLang="es-ES" sz="1800" dirty="0">
                <a:solidFill>
                  <a:schemeClr val="tx1"/>
                </a:solidFill>
              </a:rPr>
              <a:t>No incluir a los productores ni superficies de viñedos, frutas y hortalizas que no venían percibiendo ayudas de la PAC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1800" dirty="0">
                <a:solidFill>
                  <a:schemeClr val="tx1"/>
                </a:solidFill>
              </a:rPr>
              <a:t>	Establece un umbral mínimo de 300€ para poder recibir ayudas directas a partir de 2015 (periodo transitorio: formulas asociativas…)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ES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s-ES" altLang="es-E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000" dirty="0">
                <a:solidFill>
                  <a:schemeClr val="tx1"/>
                </a:solidFill>
              </a:rPr>
              <a:t>                                   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ES" alt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400">
                <a:solidFill>
                  <a:schemeClr val="tx2"/>
                </a:solidFill>
              </a:rPr>
              <a:t>Agricultor activo</a:t>
            </a:r>
          </a:p>
        </p:txBody>
      </p:sp>
      <p:sp>
        <p:nvSpPr>
          <p:cNvPr id="13314" name="Line 15"/>
          <p:cNvSpPr>
            <a:spLocks noChangeShapeType="1"/>
          </p:cNvSpPr>
          <p:nvPr/>
        </p:nvSpPr>
        <p:spPr bwMode="auto">
          <a:xfrm flipV="1">
            <a:off x="179388" y="2133600"/>
            <a:ext cx="8640762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2916238" y="836613"/>
            <a:ext cx="2389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solidFill>
                  <a:srgbClr val="009900"/>
                </a:solidFill>
              </a:rPr>
              <a:t>POSICIÓN ESPAÑOLA</a:t>
            </a:r>
          </a:p>
        </p:txBody>
      </p: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3203575" y="2276475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solidFill>
                  <a:srgbClr val="009900"/>
                </a:solidFill>
              </a:rPr>
              <a:t>ACUERDO FINAL</a:t>
            </a:r>
          </a:p>
        </p:txBody>
      </p: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539750" y="2565400"/>
            <a:ext cx="81375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■</a:t>
            </a:r>
            <a:r>
              <a:rPr lang="es-ES_tradnl" altLang="es-ES" sz="2000">
                <a:solidFill>
                  <a:schemeClr val="tx1"/>
                </a:solidFill>
              </a:rPr>
              <a:t> </a:t>
            </a:r>
            <a:r>
              <a:rPr lang="es-ES_tradnl" altLang="es-ES" sz="1800">
                <a:solidFill>
                  <a:schemeClr val="tx1"/>
                </a:solidFill>
              </a:rPr>
              <a:t>Lista negativa de actividades (aeropuertos, compañías ferroviarias, actividades deportivas, campings), pudiendo ser completada por los EEMM </a:t>
            </a:r>
          </a:p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 ■ Su principal actividad no es el ejercicio de la actividad agraria (requisitos a determinar)</a:t>
            </a:r>
          </a:p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■ Posibilidad de los EEMM de excluir de esta condición a beneficiarios que reciban menos de 5.000 €. </a:t>
            </a:r>
            <a:endParaRPr lang="es-ES" altLang="es-ES" sz="1800">
              <a:solidFill>
                <a:schemeClr val="tx1"/>
              </a:solidFill>
            </a:endParaRP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539750" y="1268413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0">
                <a:solidFill>
                  <a:schemeClr val="tx1"/>
                </a:solidFill>
              </a:rPr>
              <a:t>Permitir mayor flexibilidad a los EEMM para definir el agricultor activo facilitando su aplicación práctica.</a:t>
            </a:r>
          </a:p>
        </p:txBody>
      </p:sp>
      <p:sp>
        <p:nvSpPr>
          <p:cNvPr id="13319" name="Rectangle 20"/>
          <p:cNvSpPr>
            <a:spLocks noChangeArrowheads="1"/>
          </p:cNvSpPr>
          <p:nvPr/>
        </p:nvSpPr>
        <p:spPr bwMode="auto">
          <a:xfrm>
            <a:off x="539750" y="5445125"/>
            <a:ext cx="82153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Crear Grupo de Trabajo de Alto Nivel para establecer los requisitos de agricultor activo, ampliar, en su caso, lista negativa y determinar requisitos y umbral mínimo para verificación requisitos,</a:t>
            </a:r>
          </a:p>
        </p:txBody>
      </p:sp>
      <p:sp>
        <p:nvSpPr>
          <p:cNvPr id="13320" name="Line 21"/>
          <p:cNvSpPr>
            <a:spLocks noChangeShapeType="1"/>
          </p:cNvSpPr>
          <p:nvPr/>
        </p:nvSpPr>
        <p:spPr bwMode="auto">
          <a:xfrm flipV="1">
            <a:off x="250825" y="5084763"/>
            <a:ext cx="8640763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21" name="Text Box 22"/>
          <p:cNvSpPr txBox="1">
            <a:spLocks noChangeArrowheads="1"/>
          </p:cNvSpPr>
          <p:nvPr/>
        </p:nvSpPr>
        <p:spPr bwMode="auto">
          <a:xfrm>
            <a:off x="2268538" y="5157788"/>
            <a:ext cx="467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/>
              <a:t>ACUERDO CONFERENCIA SECTORIAL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400">
                <a:solidFill>
                  <a:schemeClr val="tx2"/>
                </a:solidFill>
              </a:rPr>
              <a:t>Actividad agraria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203575" y="908050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solidFill>
                  <a:srgbClr val="009900"/>
                </a:solidFill>
              </a:rPr>
              <a:t>ACUERDO FINAL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8137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■</a:t>
            </a:r>
            <a:r>
              <a:rPr lang="es-ES_tradnl" altLang="es-ES" sz="2000">
                <a:solidFill>
                  <a:schemeClr val="tx1"/>
                </a:solidFill>
              </a:rPr>
              <a:t> </a:t>
            </a:r>
            <a:r>
              <a:rPr lang="es-ES_tradnl" altLang="es-ES" sz="1800">
                <a:solidFill>
                  <a:schemeClr val="tx1"/>
                </a:solidFill>
              </a:rPr>
              <a:t>Los EEMM establecerán los criterios que deberán cumplir los agricultores</a:t>
            </a:r>
          </a:p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 ■ Dentro de un marco común elaborado por la Comisión </a:t>
            </a:r>
          </a:p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■ Esto permite tener en cuenta las especificidades de la agricultura de cada Estado </a:t>
            </a:r>
            <a:endParaRPr lang="es-ES" altLang="es-ES" sz="1800">
              <a:solidFill>
                <a:schemeClr val="tx1"/>
              </a:solidFill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533400" y="3789363"/>
            <a:ext cx="821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1800">
                <a:solidFill>
                  <a:schemeClr val="tx1"/>
                </a:solidFill>
              </a:rPr>
              <a:t>Crear Grupo de Trabajo de Alto Nivel para analizar los requisitos que se exijan en relación con la actividad agraria</a:t>
            </a: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 flipV="1">
            <a:off x="250825" y="3213100"/>
            <a:ext cx="8640763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268538" y="3357563"/>
            <a:ext cx="467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/>
              <a:t>ACUERDO CONFERENCIA SECTORIAL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1403350" y="4652963"/>
            <a:ext cx="6624638" cy="40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Requisitos especiales para las superficies de pastos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395288" y="5159375"/>
            <a:ext cx="8748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En la primera asignación de derechos, asignarlos en las superficies de pastos SOLO a beneficiarios titulares de explotaciones ganaderas dadas de alta en REGA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 animBg="1"/>
      <p:bldP spid="1136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1"/>
          <p:cNvSpPr>
            <a:spLocks noChangeArrowheads="1"/>
          </p:cNvSpPr>
          <p:nvPr/>
        </p:nvSpPr>
        <p:spPr bwMode="auto">
          <a:xfrm>
            <a:off x="1908175" y="1824038"/>
            <a:ext cx="6119813" cy="47529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200" b="0">
              <a:solidFill>
                <a:schemeClr val="tx1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908175" y="2976563"/>
            <a:ext cx="5543550" cy="36004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200" b="0">
              <a:solidFill>
                <a:schemeClr val="tx1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908175" y="4200525"/>
            <a:ext cx="4968875" cy="23764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200" b="0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908175" y="4632325"/>
            <a:ext cx="4321175" cy="19446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200" b="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08175" y="4992688"/>
            <a:ext cx="3600450" cy="158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s-ES" sz="1200" b="0">
              <a:solidFill>
                <a:schemeClr val="tx1"/>
              </a:solidFill>
            </a:endParaRPr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1258888" y="1824038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1258888" y="6577013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1042988" y="2759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1258888" y="5640388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1258888" y="4703763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1258888" y="3695700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1258888" y="1824038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979613" y="5064125"/>
            <a:ext cx="3455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Superficie con derechos de Pago Único (2009)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979613" y="4703763"/>
            <a:ext cx="3960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tx1"/>
                </a:solidFill>
              </a:rPr>
              <a:t>Superficie Potencialmente Elegible (2009)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979613" y="4271963"/>
            <a:ext cx="3240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Superficie Agrícola Útil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979613" y="2976563"/>
            <a:ext cx="3240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Superficie Elegible </a:t>
            </a:r>
            <a:r>
              <a:rPr lang="es-ES" altLang="es-ES" sz="1200">
                <a:solidFill>
                  <a:schemeClr val="tx1"/>
                </a:solidFill>
              </a:rPr>
              <a:t>Teórica</a:t>
            </a:r>
          </a:p>
        </p:txBody>
      </p:sp>
      <p:sp>
        <p:nvSpPr>
          <p:cNvPr id="15377" name="Text Box 28"/>
          <p:cNvSpPr txBox="1">
            <a:spLocks noChangeArrowheads="1"/>
          </p:cNvSpPr>
          <p:nvPr/>
        </p:nvSpPr>
        <p:spPr bwMode="auto">
          <a:xfrm>
            <a:off x="755650" y="5495925"/>
            <a:ext cx="503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378" name="Text Box 29"/>
          <p:cNvSpPr txBox="1">
            <a:spLocks noChangeArrowheads="1"/>
          </p:cNvSpPr>
          <p:nvPr/>
        </p:nvSpPr>
        <p:spPr bwMode="auto">
          <a:xfrm>
            <a:off x="755650" y="4559300"/>
            <a:ext cx="503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5379" name="Text Box 30"/>
          <p:cNvSpPr txBox="1">
            <a:spLocks noChangeArrowheads="1"/>
          </p:cNvSpPr>
          <p:nvPr/>
        </p:nvSpPr>
        <p:spPr bwMode="auto">
          <a:xfrm>
            <a:off x="755650" y="3551238"/>
            <a:ext cx="5032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5380" name="Text Box 31"/>
          <p:cNvSpPr txBox="1">
            <a:spLocks noChangeArrowheads="1"/>
          </p:cNvSpPr>
          <p:nvPr/>
        </p:nvSpPr>
        <p:spPr bwMode="auto">
          <a:xfrm>
            <a:off x="755650" y="2616200"/>
            <a:ext cx="503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5381" name="Text Box 32"/>
          <p:cNvSpPr txBox="1">
            <a:spLocks noChangeArrowheads="1"/>
          </p:cNvSpPr>
          <p:nvPr/>
        </p:nvSpPr>
        <p:spPr bwMode="auto">
          <a:xfrm>
            <a:off x="755650" y="1679575"/>
            <a:ext cx="503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5382" name="Text Box 33"/>
          <p:cNvSpPr txBox="1">
            <a:spLocks noChangeArrowheads="1"/>
          </p:cNvSpPr>
          <p:nvPr/>
        </p:nvSpPr>
        <p:spPr bwMode="auto">
          <a:xfrm>
            <a:off x="358775" y="1482725"/>
            <a:ext cx="2016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 b="0" i="1">
                <a:solidFill>
                  <a:schemeClr val="tx1"/>
                </a:solidFill>
              </a:rPr>
              <a:t>Millones de hectáreas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508625" y="4992688"/>
            <a:ext cx="2016125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accent2"/>
                </a:solidFill>
              </a:rPr>
              <a:t>15,4 millones de ha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6227763" y="4632325"/>
            <a:ext cx="2016125" cy="2778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accent2"/>
                </a:solidFill>
              </a:rPr>
              <a:t>21,0 millones de ha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6877050" y="4200525"/>
            <a:ext cx="2016125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accent2"/>
                </a:solidFill>
              </a:rPr>
              <a:t>24,9 millones de ha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6877050" y="2976563"/>
            <a:ext cx="2016125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accent2"/>
                </a:solidFill>
              </a:rPr>
              <a:t>38,3 millones de ha</a:t>
            </a:r>
          </a:p>
        </p:txBody>
      </p:sp>
      <p:sp>
        <p:nvSpPr>
          <p:cNvPr id="15387" name="Text Box 39"/>
          <p:cNvSpPr txBox="1">
            <a:spLocks noChangeArrowheads="1"/>
          </p:cNvSpPr>
          <p:nvPr/>
        </p:nvSpPr>
        <p:spPr bwMode="auto">
          <a:xfrm>
            <a:off x="7667625" y="5280025"/>
            <a:ext cx="1081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s-ES" sz="1200" b="0">
              <a:solidFill>
                <a:schemeClr val="tx1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667625" y="4919663"/>
            <a:ext cx="1008063" cy="277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bg1"/>
                </a:solidFill>
              </a:rPr>
              <a:t>229 €/ha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7885113" y="3263900"/>
            <a:ext cx="1008062" cy="277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bg1"/>
                </a:solidFill>
              </a:rPr>
              <a:t>126 €/ha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7885113" y="3916363"/>
            <a:ext cx="1008062" cy="277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bg1"/>
                </a:solidFill>
              </a:rPr>
              <a:t>200 €/ha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3520757" y="2038350"/>
            <a:ext cx="2808923" cy="52322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Arial"/>
                <a:cs typeface="Arial"/>
              </a:rPr>
              <a:t>Efecto dilución</a:t>
            </a:r>
          </a:p>
        </p:txBody>
      </p:sp>
      <p:sp>
        <p:nvSpPr>
          <p:cNvPr id="15394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CC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2400">
                <a:solidFill>
                  <a:schemeClr val="tx2"/>
                </a:solidFill>
              </a:rPr>
              <a:t>Superficie elegible</a:t>
            </a:r>
          </a:p>
        </p:txBody>
      </p:sp>
      <p:sp>
        <p:nvSpPr>
          <p:cNvPr id="15395" name="Text Box 38"/>
          <p:cNvSpPr txBox="1">
            <a:spLocks noChangeArrowheads="1"/>
          </p:cNvSpPr>
          <p:nvPr/>
        </p:nvSpPr>
        <p:spPr bwMode="auto">
          <a:xfrm>
            <a:off x="1619250" y="692150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ACUERDO CONFERENCIA SECTORIAL</a:t>
            </a:r>
          </a:p>
        </p:txBody>
      </p:sp>
      <p:sp>
        <p:nvSpPr>
          <p:cNvPr id="15396" name="Text Box 39"/>
          <p:cNvSpPr txBox="1">
            <a:spLocks noChangeArrowheads="1"/>
          </p:cNvSpPr>
          <p:nvPr/>
        </p:nvSpPr>
        <p:spPr bwMode="auto">
          <a:xfrm>
            <a:off x="323850" y="1052513"/>
            <a:ext cx="882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>
                <a:solidFill>
                  <a:schemeClr val="tx1"/>
                </a:solidFill>
              </a:rPr>
              <a:t>Establecer un mecanismo de limitación de la superficie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/>
      <p:bldP spid="17" grpId="0"/>
      <p:bldP spid="18" grpId="0"/>
      <p:bldP spid="19" grpId="0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3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14244</TotalTime>
  <Words>2160</Words>
  <Application>Microsoft Office PowerPoint</Application>
  <PresentationFormat>Presentación en pantalla (4:3)</PresentationFormat>
  <Paragraphs>308</Paragraphs>
  <Slides>35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Wingdings</vt:lpstr>
      <vt:lpstr>Cambria</vt:lpstr>
      <vt:lpstr>MS Mincho</vt:lpstr>
      <vt:lpstr>Times New Roman</vt:lpstr>
      <vt:lpstr>Century Gothic</vt:lpstr>
      <vt:lpstr>Calibri</vt:lpstr>
      <vt:lpstr>3_Diseño predeterminado</vt:lpstr>
      <vt:lpstr>3_Diseño predeterminado</vt:lpstr>
      <vt:lpstr>3_Diseño predeterminado</vt:lpstr>
      <vt:lpstr>Aplicación de la nueva PAC a la ganadería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A simple vista</vt:lpstr>
      <vt:lpstr>Diapositiva 14</vt:lpstr>
      <vt:lpstr>Diapositiva 15</vt:lpstr>
      <vt:lpstr>Diapositiva 16</vt:lpstr>
      <vt:lpstr>Diapositiva 17</vt:lpstr>
      <vt:lpstr>Resumen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Conclusiones</vt:lpstr>
      <vt:lpstr>Muchas gracias por su atención </vt:lpstr>
    </vt:vector>
  </TitlesOfParts>
  <Company>Ministerio de Agricultura, Pesca y Alimentacion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pbernard</dc:creator>
  <cp:lastModifiedBy>jaguerom</cp:lastModifiedBy>
  <cp:revision>554</cp:revision>
  <dcterms:created xsi:type="dcterms:W3CDTF">2008-05-05T15:02:04Z</dcterms:created>
  <dcterms:modified xsi:type="dcterms:W3CDTF">2013-10-17T10:52:57Z</dcterms:modified>
</cp:coreProperties>
</file>